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jpg" ContentType="image/jpeg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1"/>
  </p:notesMasterIdLst>
  <p:sldIdLst>
    <p:sldId id="256" r:id="rId2"/>
    <p:sldId id="257" r:id="rId3"/>
    <p:sldId id="303" r:id="rId4"/>
    <p:sldId id="304" r:id="rId5"/>
    <p:sldId id="268" r:id="rId6"/>
    <p:sldId id="269" r:id="rId7"/>
    <p:sldId id="270" r:id="rId8"/>
    <p:sldId id="287" r:id="rId9"/>
    <p:sldId id="275" r:id="rId10"/>
    <p:sldId id="258" r:id="rId11"/>
    <p:sldId id="271" r:id="rId12"/>
    <p:sldId id="272" r:id="rId13"/>
    <p:sldId id="273" r:id="rId14"/>
    <p:sldId id="260" r:id="rId15"/>
    <p:sldId id="276" r:id="rId16"/>
    <p:sldId id="277" r:id="rId17"/>
    <p:sldId id="279" r:id="rId18"/>
    <p:sldId id="280" r:id="rId19"/>
    <p:sldId id="281" r:id="rId20"/>
    <p:sldId id="282" r:id="rId21"/>
    <p:sldId id="283" r:id="rId22"/>
    <p:sldId id="285" r:id="rId23"/>
    <p:sldId id="286" r:id="rId24"/>
    <p:sldId id="288" r:id="rId25"/>
    <p:sldId id="289" r:id="rId26"/>
    <p:sldId id="290" r:id="rId27"/>
    <p:sldId id="293" r:id="rId28"/>
    <p:sldId id="294" r:id="rId29"/>
    <p:sldId id="295" r:id="rId30"/>
    <p:sldId id="297" r:id="rId31"/>
    <p:sldId id="298" r:id="rId32"/>
    <p:sldId id="299" r:id="rId33"/>
    <p:sldId id="300" r:id="rId34"/>
    <p:sldId id="301" r:id="rId35"/>
    <p:sldId id="302" r:id="rId36"/>
    <p:sldId id="306" r:id="rId37"/>
    <p:sldId id="305" r:id="rId38"/>
    <p:sldId id="278" r:id="rId39"/>
    <p:sldId id="307" r:id="rId4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2314"/>
    <p:restoredTop sz="50000"/>
  </p:normalViewPr>
  <p:slideViewPr>
    <p:cSldViewPr snapToGrid="0" snapToObjects="1">
      <p:cViewPr varScale="1">
        <p:scale>
          <a:sx n="45" d="100"/>
          <a:sy n="45" d="100"/>
        </p:scale>
        <p:origin x="1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notesMaster" Target="notesMasters/notesMaster1.xml"/><Relationship Id="rId42" Type="http://schemas.openxmlformats.org/officeDocument/2006/relationships/presProps" Target="presProps.xml"/><Relationship Id="rId43" Type="http://schemas.openxmlformats.org/officeDocument/2006/relationships/viewProps" Target="viewProps.xml"/><Relationship Id="rId44" Type="http://schemas.openxmlformats.org/officeDocument/2006/relationships/theme" Target="theme/theme1.xml"/><Relationship Id="rId45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68675C3-9250-F543-8DF8-EEF12BB004B1}" type="doc">
      <dgm:prSet loTypeId="urn:microsoft.com/office/officeart/2005/8/layout/vList2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E9925D6-1063-CC4B-97AA-EB95F1E3715F}">
      <dgm:prSet phldrT="[Text]"/>
      <dgm:spPr/>
      <dgm:t>
        <a:bodyPr/>
        <a:lstStyle/>
        <a:p>
          <a:r>
            <a:rPr lang="en-US" dirty="0" smtClean="0"/>
            <a:t>0: NA</a:t>
          </a:r>
          <a:endParaRPr lang="en-US" dirty="0"/>
        </a:p>
      </dgm:t>
    </dgm:pt>
    <dgm:pt modelId="{A84C3845-3C2F-DD4A-B398-3AD23850C651}" type="parTrans" cxnId="{D3CF19F5-F0F6-E544-97EE-264B1F9622A7}">
      <dgm:prSet/>
      <dgm:spPr/>
      <dgm:t>
        <a:bodyPr/>
        <a:lstStyle/>
        <a:p>
          <a:endParaRPr lang="en-US"/>
        </a:p>
      </dgm:t>
    </dgm:pt>
    <dgm:pt modelId="{F7068A86-25A3-CA46-B113-BE5430100C01}" type="sibTrans" cxnId="{D3CF19F5-F0F6-E544-97EE-264B1F9622A7}">
      <dgm:prSet/>
      <dgm:spPr/>
      <dgm:t>
        <a:bodyPr/>
        <a:lstStyle/>
        <a:p>
          <a:endParaRPr lang="en-US"/>
        </a:p>
      </dgm:t>
    </dgm:pt>
    <dgm:pt modelId="{D7069349-D916-4947-AC15-6C55983E0BF4}">
      <dgm:prSet phldrT="[Text]"/>
      <dgm:spPr/>
      <dgm:t>
        <a:bodyPr/>
        <a:lstStyle/>
        <a:p>
          <a:r>
            <a:rPr lang="en-US" dirty="0" smtClean="0"/>
            <a:t>1: 8th grade or less</a:t>
          </a:r>
          <a:endParaRPr lang="en-US" dirty="0"/>
        </a:p>
      </dgm:t>
    </dgm:pt>
    <dgm:pt modelId="{D4A76887-A97D-3F4A-A652-0C8AC44A500B}" type="parTrans" cxnId="{8B0CB315-26A9-4845-9DD1-6FB41842C27C}">
      <dgm:prSet/>
      <dgm:spPr/>
      <dgm:t>
        <a:bodyPr/>
        <a:lstStyle/>
        <a:p>
          <a:endParaRPr lang="en-US"/>
        </a:p>
      </dgm:t>
    </dgm:pt>
    <dgm:pt modelId="{3EC5E2B0-0A3D-6745-AE6E-88C5D87FFBD4}" type="sibTrans" cxnId="{8B0CB315-26A9-4845-9DD1-6FB41842C27C}">
      <dgm:prSet/>
      <dgm:spPr/>
      <dgm:t>
        <a:bodyPr/>
        <a:lstStyle/>
        <a:p>
          <a:endParaRPr lang="en-US"/>
        </a:p>
      </dgm:t>
    </dgm:pt>
    <dgm:pt modelId="{B6BD7034-30A0-8449-B326-8F8CD47C7ED7}">
      <dgm:prSet/>
      <dgm:spPr/>
      <dgm:t>
        <a:bodyPr/>
        <a:lstStyle/>
        <a:p>
          <a:r>
            <a:rPr lang="en-US" dirty="0" smtClean="0"/>
            <a:t>2: 9 - 12th grade, no diploma</a:t>
          </a:r>
          <a:endParaRPr lang="en-US" dirty="0"/>
        </a:p>
      </dgm:t>
    </dgm:pt>
    <dgm:pt modelId="{AB011A6B-BAE4-544B-B2F0-A464935BB393}" type="parTrans" cxnId="{5C123861-1B4D-2045-B132-FEBB6FC541C6}">
      <dgm:prSet/>
      <dgm:spPr/>
      <dgm:t>
        <a:bodyPr/>
        <a:lstStyle/>
        <a:p>
          <a:endParaRPr lang="en-US"/>
        </a:p>
      </dgm:t>
    </dgm:pt>
    <dgm:pt modelId="{1AC43B13-B312-824A-A9EA-DA68354C1A78}" type="sibTrans" cxnId="{5C123861-1B4D-2045-B132-FEBB6FC541C6}">
      <dgm:prSet/>
      <dgm:spPr/>
      <dgm:t>
        <a:bodyPr/>
        <a:lstStyle/>
        <a:p>
          <a:endParaRPr lang="en-US"/>
        </a:p>
      </dgm:t>
    </dgm:pt>
    <dgm:pt modelId="{6765641F-969F-B244-8898-70D89387F3D4}">
      <dgm:prSet/>
      <dgm:spPr/>
      <dgm:t>
        <a:bodyPr/>
        <a:lstStyle/>
        <a:p>
          <a:r>
            <a:rPr lang="en-US" dirty="0" smtClean="0"/>
            <a:t>3: high school graduate or GED completed</a:t>
          </a:r>
          <a:endParaRPr lang="en-US" dirty="0"/>
        </a:p>
      </dgm:t>
    </dgm:pt>
    <dgm:pt modelId="{95A6D63F-4E49-2B4D-822E-1E3B39C887FF}" type="parTrans" cxnId="{E82467C7-6C2E-B440-82D0-ED48A53F5D09}">
      <dgm:prSet/>
      <dgm:spPr/>
      <dgm:t>
        <a:bodyPr/>
        <a:lstStyle/>
        <a:p>
          <a:endParaRPr lang="en-US"/>
        </a:p>
      </dgm:t>
    </dgm:pt>
    <dgm:pt modelId="{08BD6CFD-2A44-D244-A6A3-96FC7BB63341}" type="sibTrans" cxnId="{E82467C7-6C2E-B440-82D0-ED48A53F5D09}">
      <dgm:prSet/>
      <dgm:spPr/>
      <dgm:t>
        <a:bodyPr/>
        <a:lstStyle/>
        <a:p>
          <a:endParaRPr lang="en-US"/>
        </a:p>
      </dgm:t>
    </dgm:pt>
    <dgm:pt modelId="{C528F572-13E6-FE41-84E5-2CF441E3A621}">
      <dgm:prSet/>
      <dgm:spPr/>
      <dgm:t>
        <a:bodyPr/>
        <a:lstStyle/>
        <a:p>
          <a:r>
            <a:rPr lang="en-US" dirty="0" smtClean="0"/>
            <a:t>4: some college credit, but no degree</a:t>
          </a:r>
          <a:endParaRPr lang="en-US" dirty="0"/>
        </a:p>
      </dgm:t>
    </dgm:pt>
    <dgm:pt modelId="{310C9693-CA6D-8E4C-B21D-97106F90426E}" type="parTrans" cxnId="{67FE563E-EC51-6840-9E87-990801E37CC5}">
      <dgm:prSet/>
      <dgm:spPr/>
      <dgm:t>
        <a:bodyPr/>
        <a:lstStyle/>
        <a:p>
          <a:endParaRPr lang="en-US"/>
        </a:p>
      </dgm:t>
    </dgm:pt>
    <dgm:pt modelId="{73D7BA46-D3C2-1E4A-9A82-7620AEB22E43}" type="sibTrans" cxnId="{67FE563E-EC51-6840-9E87-990801E37CC5}">
      <dgm:prSet/>
      <dgm:spPr/>
      <dgm:t>
        <a:bodyPr/>
        <a:lstStyle/>
        <a:p>
          <a:endParaRPr lang="en-US"/>
        </a:p>
      </dgm:t>
    </dgm:pt>
    <dgm:pt modelId="{8C8DF4C3-C1BD-B246-AFB4-720B4F93D84B}">
      <dgm:prSet/>
      <dgm:spPr/>
      <dgm:t>
        <a:bodyPr/>
        <a:lstStyle/>
        <a:p>
          <a:r>
            <a:rPr lang="en-US" dirty="0" smtClean="0"/>
            <a:t>5: Associate degree</a:t>
          </a:r>
          <a:endParaRPr lang="en-US" dirty="0"/>
        </a:p>
      </dgm:t>
    </dgm:pt>
    <dgm:pt modelId="{3DD175DD-A696-5945-B0DA-58855AFE26A5}" type="parTrans" cxnId="{44D6109A-C2BF-9841-8997-49D31E321A5D}">
      <dgm:prSet/>
      <dgm:spPr/>
      <dgm:t>
        <a:bodyPr/>
        <a:lstStyle/>
        <a:p>
          <a:endParaRPr lang="en-US"/>
        </a:p>
      </dgm:t>
    </dgm:pt>
    <dgm:pt modelId="{40269FEB-9958-BE41-9443-BDEE02B703E2}" type="sibTrans" cxnId="{44D6109A-C2BF-9841-8997-49D31E321A5D}">
      <dgm:prSet/>
      <dgm:spPr/>
      <dgm:t>
        <a:bodyPr/>
        <a:lstStyle/>
        <a:p>
          <a:endParaRPr lang="en-US"/>
        </a:p>
      </dgm:t>
    </dgm:pt>
    <dgm:pt modelId="{9A3A25CF-7F26-AC46-8BD6-695BB797B2D8}">
      <dgm:prSet/>
      <dgm:spPr/>
      <dgm:t>
        <a:bodyPr/>
        <a:lstStyle/>
        <a:p>
          <a:r>
            <a:rPr lang="en-US" dirty="0" smtClean="0"/>
            <a:t>6: Bachelor's degree</a:t>
          </a:r>
          <a:endParaRPr lang="en-US" dirty="0"/>
        </a:p>
      </dgm:t>
    </dgm:pt>
    <dgm:pt modelId="{60665E8E-2CB4-5347-B441-6875DA9895B4}" type="parTrans" cxnId="{07301F22-613C-9D46-B0A3-14E51DED2B61}">
      <dgm:prSet/>
      <dgm:spPr/>
      <dgm:t>
        <a:bodyPr/>
        <a:lstStyle/>
        <a:p>
          <a:endParaRPr lang="en-US"/>
        </a:p>
      </dgm:t>
    </dgm:pt>
    <dgm:pt modelId="{DC839AB4-250B-A34C-80AB-00C26B33B50B}" type="sibTrans" cxnId="{07301F22-613C-9D46-B0A3-14E51DED2B61}">
      <dgm:prSet/>
      <dgm:spPr/>
      <dgm:t>
        <a:bodyPr/>
        <a:lstStyle/>
        <a:p>
          <a:endParaRPr lang="en-US"/>
        </a:p>
      </dgm:t>
    </dgm:pt>
    <dgm:pt modelId="{AE7C5902-9D56-C14C-8561-79EB00691F64}">
      <dgm:prSet/>
      <dgm:spPr/>
      <dgm:t>
        <a:bodyPr/>
        <a:lstStyle/>
        <a:p>
          <a:r>
            <a:rPr lang="en-US" dirty="0" smtClean="0"/>
            <a:t>7: Master's degree</a:t>
          </a:r>
          <a:endParaRPr lang="en-US" dirty="0"/>
        </a:p>
      </dgm:t>
    </dgm:pt>
    <dgm:pt modelId="{C33939E7-E722-0D42-AF88-FAF6DA6FF25B}" type="parTrans" cxnId="{3F10382F-15A5-BE4A-B2F3-BDD9DF01F6D1}">
      <dgm:prSet/>
      <dgm:spPr/>
      <dgm:t>
        <a:bodyPr/>
        <a:lstStyle/>
        <a:p>
          <a:endParaRPr lang="en-US"/>
        </a:p>
      </dgm:t>
    </dgm:pt>
    <dgm:pt modelId="{0E7B5FD4-5A8B-2E4D-923F-DF84BE4DAEAD}" type="sibTrans" cxnId="{3F10382F-15A5-BE4A-B2F3-BDD9DF01F6D1}">
      <dgm:prSet/>
      <dgm:spPr/>
      <dgm:t>
        <a:bodyPr/>
        <a:lstStyle/>
        <a:p>
          <a:endParaRPr lang="en-US"/>
        </a:p>
      </dgm:t>
    </dgm:pt>
    <dgm:pt modelId="{48FB6A6D-DC8B-D344-A22C-BC61E04ADE03}">
      <dgm:prSet/>
      <dgm:spPr/>
      <dgm:t>
        <a:bodyPr/>
        <a:lstStyle/>
        <a:p>
          <a:r>
            <a:rPr lang="en-US" dirty="0" smtClean="0"/>
            <a:t>8: Doctorate or professional degree</a:t>
          </a:r>
          <a:endParaRPr lang="en-US" dirty="0"/>
        </a:p>
      </dgm:t>
    </dgm:pt>
    <dgm:pt modelId="{35667CD7-2795-7845-9647-8F4DDD72E07D}" type="parTrans" cxnId="{2495C22A-4B07-C44B-B636-4AC4975C04A8}">
      <dgm:prSet/>
      <dgm:spPr/>
      <dgm:t>
        <a:bodyPr/>
        <a:lstStyle/>
        <a:p>
          <a:endParaRPr lang="en-US"/>
        </a:p>
      </dgm:t>
    </dgm:pt>
    <dgm:pt modelId="{9DDD2445-9B2E-0643-B47D-BBE3840F85AC}" type="sibTrans" cxnId="{2495C22A-4B07-C44B-B636-4AC4975C04A8}">
      <dgm:prSet/>
      <dgm:spPr/>
      <dgm:t>
        <a:bodyPr/>
        <a:lstStyle/>
        <a:p>
          <a:endParaRPr lang="en-US"/>
        </a:p>
      </dgm:t>
    </dgm:pt>
    <dgm:pt modelId="{F4F03A37-47C5-9748-B4A9-1A2E1B144B1B}">
      <dgm:prSet/>
      <dgm:spPr/>
      <dgm:t>
        <a:bodyPr/>
        <a:lstStyle/>
        <a:p>
          <a:r>
            <a:rPr lang="en-US" dirty="0" smtClean="0"/>
            <a:t>9: Unknown</a:t>
          </a:r>
          <a:endParaRPr lang="en-US" dirty="0"/>
        </a:p>
      </dgm:t>
    </dgm:pt>
    <dgm:pt modelId="{44728445-A458-ED4D-A605-57354818F31F}" type="parTrans" cxnId="{614A6802-F08B-3942-80E5-D0A953FA04ED}">
      <dgm:prSet/>
      <dgm:spPr/>
      <dgm:t>
        <a:bodyPr/>
        <a:lstStyle/>
        <a:p>
          <a:endParaRPr lang="en-US"/>
        </a:p>
      </dgm:t>
    </dgm:pt>
    <dgm:pt modelId="{553A6B7F-B59E-6D4A-A6D6-4E5BE374C021}" type="sibTrans" cxnId="{614A6802-F08B-3942-80E5-D0A953FA04ED}">
      <dgm:prSet/>
      <dgm:spPr/>
      <dgm:t>
        <a:bodyPr/>
        <a:lstStyle/>
        <a:p>
          <a:endParaRPr lang="en-US"/>
        </a:p>
      </dgm:t>
    </dgm:pt>
    <dgm:pt modelId="{AD36A9ED-AC51-C947-8709-2BDB0A56EB0F}" type="pres">
      <dgm:prSet presAssocID="{868675C3-9250-F543-8DF8-EEF12BB004B1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C8B34D3-E100-AB4B-B723-B303A0271765}" type="pres">
      <dgm:prSet presAssocID="{CE9925D6-1063-CC4B-97AA-EB95F1E3715F}" presName="parentText" presStyleLbl="node1" presStyleIdx="0" presStyleCnt="1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77C15E0-EC91-E441-9091-6197C6F15649}" type="pres">
      <dgm:prSet presAssocID="{F7068A86-25A3-CA46-B113-BE5430100C01}" presName="spacer" presStyleCnt="0"/>
      <dgm:spPr/>
    </dgm:pt>
    <dgm:pt modelId="{537019A3-B914-DE43-AEAF-63F4B87F5B4B}" type="pres">
      <dgm:prSet presAssocID="{D7069349-D916-4947-AC15-6C55983E0BF4}" presName="parentText" presStyleLbl="node1" presStyleIdx="1" presStyleCnt="1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77FACD6-49DA-0B44-A94E-6D508EBC3679}" type="pres">
      <dgm:prSet presAssocID="{3EC5E2B0-0A3D-6745-AE6E-88C5D87FFBD4}" presName="spacer" presStyleCnt="0"/>
      <dgm:spPr/>
    </dgm:pt>
    <dgm:pt modelId="{91EA30B5-CF7A-0E48-B4A4-BFBA55463B49}" type="pres">
      <dgm:prSet presAssocID="{B6BD7034-30A0-8449-B326-8F8CD47C7ED7}" presName="parentText" presStyleLbl="node1" presStyleIdx="2" presStyleCnt="1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F488D22-DB2C-A345-84A0-8FB3088377A4}" type="pres">
      <dgm:prSet presAssocID="{1AC43B13-B312-824A-A9EA-DA68354C1A78}" presName="spacer" presStyleCnt="0"/>
      <dgm:spPr/>
    </dgm:pt>
    <dgm:pt modelId="{29880ACB-88DD-B248-BA09-97FA215870C9}" type="pres">
      <dgm:prSet presAssocID="{6765641F-969F-B244-8898-70D89387F3D4}" presName="parentText" presStyleLbl="node1" presStyleIdx="3" presStyleCnt="1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252EFCA-C052-C847-AE4E-8741BA9E568A}" type="pres">
      <dgm:prSet presAssocID="{08BD6CFD-2A44-D244-A6A3-96FC7BB63341}" presName="spacer" presStyleCnt="0"/>
      <dgm:spPr/>
    </dgm:pt>
    <dgm:pt modelId="{47FB7257-20AF-E84D-9230-BFE55882B2C1}" type="pres">
      <dgm:prSet presAssocID="{C528F572-13E6-FE41-84E5-2CF441E3A621}" presName="parentText" presStyleLbl="node1" presStyleIdx="4" presStyleCnt="1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582F561-D218-554F-AC96-91D8D1251D17}" type="pres">
      <dgm:prSet presAssocID="{73D7BA46-D3C2-1E4A-9A82-7620AEB22E43}" presName="spacer" presStyleCnt="0"/>
      <dgm:spPr/>
    </dgm:pt>
    <dgm:pt modelId="{BA6B046A-A91C-7D42-9AD6-11FD2B153178}" type="pres">
      <dgm:prSet presAssocID="{8C8DF4C3-C1BD-B246-AFB4-720B4F93D84B}" presName="parentText" presStyleLbl="node1" presStyleIdx="5" presStyleCnt="1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D06070E-5C3F-8F45-8D7E-ED7182454326}" type="pres">
      <dgm:prSet presAssocID="{40269FEB-9958-BE41-9443-BDEE02B703E2}" presName="spacer" presStyleCnt="0"/>
      <dgm:spPr/>
    </dgm:pt>
    <dgm:pt modelId="{57508BF8-45FC-9E47-9AEE-36F17100ED5F}" type="pres">
      <dgm:prSet presAssocID="{9A3A25CF-7F26-AC46-8BD6-695BB797B2D8}" presName="parentText" presStyleLbl="node1" presStyleIdx="6" presStyleCnt="1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2069FFD-8D81-AD44-A99E-27AAABF21429}" type="pres">
      <dgm:prSet presAssocID="{DC839AB4-250B-A34C-80AB-00C26B33B50B}" presName="spacer" presStyleCnt="0"/>
      <dgm:spPr/>
    </dgm:pt>
    <dgm:pt modelId="{A441F373-AAE3-6B4C-8D9A-FFA3F520CA30}" type="pres">
      <dgm:prSet presAssocID="{AE7C5902-9D56-C14C-8561-79EB00691F64}" presName="parentText" presStyleLbl="node1" presStyleIdx="7" presStyleCnt="1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1D5D19D-4BD5-4446-A04F-FFDB1E7268A3}" type="pres">
      <dgm:prSet presAssocID="{0E7B5FD4-5A8B-2E4D-923F-DF84BE4DAEAD}" presName="spacer" presStyleCnt="0"/>
      <dgm:spPr/>
    </dgm:pt>
    <dgm:pt modelId="{8126459B-8E4C-604E-B2D2-08EEB9388B8B}" type="pres">
      <dgm:prSet presAssocID="{48FB6A6D-DC8B-D344-A22C-BC61E04ADE03}" presName="parentText" presStyleLbl="node1" presStyleIdx="8" presStyleCnt="1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D04F022-ACCB-AF4C-A3DC-317F506A7D32}" type="pres">
      <dgm:prSet presAssocID="{9DDD2445-9B2E-0643-B47D-BBE3840F85AC}" presName="spacer" presStyleCnt="0"/>
      <dgm:spPr/>
    </dgm:pt>
    <dgm:pt modelId="{241B27F6-2A84-4B44-86A8-FBDB8CB36009}" type="pres">
      <dgm:prSet presAssocID="{F4F03A37-47C5-9748-B4A9-1A2E1B144B1B}" presName="parentText" presStyleLbl="node1" presStyleIdx="9" presStyleCnt="1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82467C7-6C2E-B440-82D0-ED48A53F5D09}" srcId="{868675C3-9250-F543-8DF8-EEF12BB004B1}" destId="{6765641F-969F-B244-8898-70D89387F3D4}" srcOrd="3" destOrd="0" parTransId="{95A6D63F-4E49-2B4D-822E-1E3B39C887FF}" sibTransId="{08BD6CFD-2A44-D244-A6A3-96FC7BB63341}"/>
    <dgm:cxn modelId="{614A6802-F08B-3942-80E5-D0A953FA04ED}" srcId="{868675C3-9250-F543-8DF8-EEF12BB004B1}" destId="{F4F03A37-47C5-9748-B4A9-1A2E1B144B1B}" srcOrd="9" destOrd="0" parTransId="{44728445-A458-ED4D-A605-57354818F31F}" sibTransId="{553A6B7F-B59E-6D4A-A6D6-4E5BE374C021}"/>
    <dgm:cxn modelId="{44D6109A-C2BF-9841-8997-49D31E321A5D}" srcId="{868675C3-9250-F543-8DF8-EEF12BB004B1}" destId="{8C8DF4C3-C1BD-B246-AFB4-720B4F93D84B}" srcOrd="5" destOrd="0" parTransId="{3DD175DD-A696-5945-B0DA-58855AFE26A5}" sibTransId="{40269FEB-9958-BE41-9443-BDEE02B703E2}"/>
    <dgm:cxn modelId="{8B3CD2DE-A7BB-5F4B-A9F9-9A55D97D6714}" type="presOf" srcId="{D7069349-D916-4947-AC15-6C55983E0BF4}" destId="{537019A3-B914-DE43-AEAF-63F4B87F5B4B}" srcOrd="0" destOrd="0" presId="urn:microsoft.com/office/officeart/2005/8/layout/vList2"/>
    <dgm:cxn modelId="{2495C22A-4B07-C44B-B636-4AC4975C04A8}" srcId="{868675C3-9250-F543-8DF8-EEF12BB004B1}" destId="{48FB6A6D-DC8B-D344-A22C-BC61E04ADE03}" srcOrd="8" destOrd="0" parTransId="{35667CD7-2795-7845-9647-8F4DDD72E07D}" sibTransId="{9DDD2445-9B2E-0643-B47D-BBE3840F85AC}"/>
    <dgm:cxn modelId="{5C123861-1B4D-2045-B132-FEBB6FC541C6}" srcId="{868675C3-9250-F543-8DF8-EEF12BB004B1}" destId="{B6BD7034-30A0-8449-B326-8F8CD47C7ED7}" srcOrd="2" destOrd="0" parTransId="{AB011A6B-BAE4-544B-B2F0-A464935BB393}" sibTransId="{1AC43B13-B312-824A-A9EA-DA68354C1A78}"/>
    <dgm:cxn modelId="{3F10382F-15A5-BE4A-B2F3-BDD9DF01F6D1}" srcId="{868675C3-9250-F543-8DF8-EEF12BB004B1}" destId="{AE7C5902-9D56-C14C-8561-79EB00691F64}" srcOrd="7" destOrd="0" parTransId="{C33939E7-E722-0D42-AF88-FAF6DA6FF25B}" sibTransId="{0E7B5FD4-5A8B-2E4D-923F-DF84BE4DAEAD}"/>
    <dgm:cxn modelId="{40FC0351-CB2F-CD41-9F56-3C2E10354858}" type="presOf" srcId="{8C8DF4C3-C1BD-B246-AFB4-720B4F93D84B}" destId="{BA6B046A-A91C-7D42-9AD6-11FD2B153178}" srcOrd="0" destOrd="0" presId="urn:microsoft.com/office/officeart/2005/8/layout/vList2"/>
    <dgm:cxn modelId="{8B0CB315-26A9-4845-9DD1-6FB41842C27C}" srcId="{868675C3-9250-F543-8DF8-EEF12BB004B1}" destId="{D7069349-D916-4947-AC15-6C55983E0BF4}" srcOrd="1" destOrd="0" parTransId="{D4A76887-A97D-3F4A-A652-0C8AC44A500B}" sibTransId="{3EC5E2B0-0A3D-6745-AE6E-88C5D87FFBD4}"/>
    <dgm:cxn modelId="{476501E4-5B91-7F4F-B763-B8D992F5D8F4}" type="presOf" srcId="{9A3A25CF-7F26-AC46-8BD6-695BB797B2D8}" destId="{57508BF8-45FC-9E47-9AEE-36F17100ED5F}" srcOrd="0" destOrd="0" presId="urn:microsoft.com/office/officeart/2005/8/layout/vList2"/>
    <dgm:cxn modelId="{07301F22-613C-9D46-B0A3-14E51DED2B61}" srcId="{868675C3-9250-F543-8DF8-EEF12BB004B1}" destId="{9A3A25CF-7F26-AC46-8BD6-695BB797B2D8}" srcOrd="6" destOrd="0" parTransId="{60665E8E-2CB4-5347-B441-6875DA9895B4}" sibTransId="{DC839AB4-250B-A34C-80AB-00C26B33B50B}"/>
    <dgm:cxn modelId="{D3CF19F5-F0F6-E544-97EE-264B1F9622A7}" srcId="{868675C3-9250-F543-8DF8-EEF12BB004B1}" destId="{CE9925D6-1063-CC4B-97AA-EB95F1E3715F}" srcOrd="0" destOrd="0" parTransId="{A84C3845-3C2F-DD4A-B398-3AD23850C651}" sibTransId="{F7068A86-25A3-CA46-B113-BE5430100C01}"/>
    <dgm:cxn modelId="{A526B8BA-9FA4-E442-B4A3-3160CD486C44}" type="presOf" srcId="{868675C3-9250-F543-8DF8-EEF12BB004B1}" destId="{AD36A9ED-AC51-C947-8709-2BDB0A56EB0F}" srcOrd="0" destOrd="0" presId="urn:microsoft.com/office/officeart/2005/8/layout/vList2"/>
    <dgm:cxn modelId="{B3A5F529-C94D-FA4C-948D-7987BB1E304B}" type="presOf" srcId="{CE9925D6-1063-CC4B-97AA-EB95F1E3715F}" destId="{EC8B34D3-E100-AB4B-B723-B303A0271765}" srcOrd="0" destOrd="0" presId="urn:microsoft.com/office/officeart/2005/8/layout/vList2"/>
    <dgm:cxn modelId="{E10D13B5-4DE2-A544-BDA0-E101DEFDF2F9}" type="presOf" srcId="{48FB6A6D-DC8B-D344-A22C-BC61E04ADE03}" destId="{8126459B-8E4C-604E-B2D2-08EEB9388B8B}" srcOrd="0" destOrd="0" presId="urn:microsoft.com/office/officeart/2005/8/layout/vList2"/>
    <dgm:cxn modelId="{1193CEA2-0640-864C-A209-FBAD45196949}" type="presOf" srcId="{6765641F-969F-B244-8898-70D89387F3D4}" destId="{29880ACB-88DD-B248-BA09-97FA215870C9}" srcOrd="0" destOrd="0" presId="urn:microsoft.com/office/officeart/2005/8/layout/vList2"/>
    <dgm:cxn modelId="{D81DE8AC-EA09-3A44-931F-1EBA4B2126C5}" type="presOf" srcId="{C528F572-13E6-FE41-84E5-2CF441E3A621}" destId="{47FB7257-20AF-E84D-9230-BFE55882B2C1}" srcOrd="0" destOrd="0" presId="urn:microsoft.com/office/officeart/2005/8/layout/vList2"/>
    <dgm:cxn modelId="{E53A10CA-CFC6-4A48-BB07-182DD1881FBE}" type="presOf" srcId="{F4F03A37-47C5-9748-B4A9-1A2E1B144B1B}" destId="{241B27F6-2A84-4B44-86A8-FBDB8CB36009}" srcOrd="0" destOrd="0" presId="urn:microsoft.com/office/officeart/2005/8/layout/vList2"/>
    <dgm:cxn modelId="{100EB92D-D3C4-5340-8BBE-E3F9369DBA17}" type="presOf" srcId="{AE7C5902-9D56-C14C-8561-79EB00691F64}" destId="{A441F373-AAE3-6B4C-8D9A-FFA3F520CA30}" srcOrd="0" destOrd="0" presId="urn:microsoft.com/office/officeart/2005/8/layout/vList2"/>
    <dgm:cxn modelId="{B9F96143-3AEE-AE43-8E14-2DFFCCF8C92F}" type="presOf" srcId="{B6BD7034-30A0-8449-B326-8F8CD47C7ED7}" destId="{91EA30B5-CF7A-0E48-B4A4-BFBA55463B49}" srcOrd="0" destOrd="0" presId="urn:microsoft.com/office/officeart/2005/8/layout/vList2"/>
    <dgm:cxn modelId="{67FE563E-EC51-6840-9E87-990801E37CC5}" srcId="{868675C3-9250-F543-8DF8-EEF12BB004B1}" destId="{C528F572-13E6-FE41-84E5-2CF441E3A621}" srcOrd="4" destOrd="0" parTransId="{310C9693-CA6D-8E4C-B21D-97106F90426E}" sibTransId="{73D7BA46-D3C2-1E4A-9A82-7620AEB22E43}"/>
    <dgm:cxn modelId="{811EA3AD-312E-464A-8FCA-CBA17DAB315E}" type="presParOf" srcId="{AD36A9ED-AC51-C947-8709-2BDB0A56EB0F}" destId="{EC8B34D3-E100-AB4B-B723-B303A0271765}" srcOrd="0" destOrd="0" presId="urn:microsoft.com/office/officeart/2005/8/layout/vList2"/>
    <dgm:cxn modelId="{BED31639-F34C-5F49-B87D-2DA9C4AB29DE}" type="presParOf" srcId="{AD36A9ED-AC51-C947-8709-2BDB0A56EB0F}" destId="{577C15E0-EC91-E441-9091-6197C6F15649}" srcOrd="1" destOrd="0" presId="urn:microsoft.com/office/officeart/2005/8/layout/vList2"/>
    <dgm:cxn modelId="{0971D2FF-703C-1545-84B1-FEEC446E5263}" type="presParOf" srcId="{AD36A9ED-AC51-C947-8709-2BDB0A56EB0F}" destId="{537019A3-B914-DE43-AEAF-63F4B87F5B4B}" srcOrd="2" destOrd="0" presId="urn:microsoft.com/office/officeart/2005/8/layout/vList2"/>
    <dgm:cxn modelId="{B5DBC1AC-27BF-D14F-8EFD-36F250B7DA87}" type="presParOf" srcId="{AD36A9ED-AC51-C947-8709-2BDB0A56EB0F}" destId="{577FACD6-49DA-0B44-A94E-6D508EBC3679}" srcOrd="3" destOrd="0" presId="urn:microsoft.com/office/officeart/2005/8/layout/vList2"/>
    <dgm:cxn modelId="{98698D25-01BD-7246-9622-B50C4C149530}" type="presParOf" srcId="{AD36A9ED-AC51-C947-8709-2BDB0A56EB0F}" destId="{91EA30B5-CF7A-0E48-B4A4-BFBA55463B49}" srcOrd="4" destOrd="0" presId="urn:microsoft.com/office/officeart/2005/8/layout/vList2"/>
    <dgm:cxn modelId="{F5370C4C-19B1-174D-B818-DC104C339393}" type="presParOf" srcId="{AD36A9ED-AC51-C947-8709-2BDB0A56EB0F}" destId="{9F488D22-DB2C-A345-84A0-8FB3088377A4}" srcOrd="5" destOrd="0" presId="urn:microsoft.com/office/officeart/2005/8/layout/vList2"/>
    <dgm:cxn modelId="{F57CA718-438E-CE40-A724-CF992FEF9254}" type="presParOf" srcId="{AD36A9ED-AC51-C947-8709-2BDB0A56EB0F}" destId="{29880ACB-88DD-B248-BA09-97FA215870C9}" srcOrd="6" destOrd="0" presId="urn:microsoft.com/office/officeart/2005/8/layout/vList2"/>
    <dgm:cxn modelId="{A3F60238-471F-7B4E-89F2-C9770BE82405}" type="presParOf" srcId="{AD36A9ED-AC51-C947-8709-2BDB0A56EB0F}" destId="{E252EFCA-C052-C847-AE4E-8741BA9E568A}" srcOrd="7" destOrd="0" presId="urn:microsoft.com/office/officeart/2005/8/layout/vList2"/>
    <dgm:cxn modelId="{6A8D7FE6-7EAE-1D44-9F48-F5460D83ABBF}" type="presParOf" srcId="{AD36A9ED-AC51-C947-8709-2BDB0A56EB0F}" destId="{47FB7257-20AF-E84D-9230-BFE55882B2C1}" srcOrd="8" destOrd="0" presId="urn:microsoft.com/office/officeart/2005/8/layout/vList2"/>
    <dgm:cxn modelId="{5DCA7F4E-EE0C-A147-8810-EF4D1C36B147}" type="presParOf" srcId="{AD36A9ED-AC51-C947-8709-2BDB0A56EB0F}" destId="{2582F561-D218-554F-AC96-91D8D1251D17}" srcOrd="9" destOrd="0" presId="urn:microsoft.com/office/officeart/2005/8/layout/vList2"/>
    <dgm:cxn modelId="{8F576862-9728-9E4F-99C7-1CD0835D52E7}" type="presParOf" srcId="{AD36A9ED-AC51-C947-8709-2BDB0A56EB0F}" destId="{BA6B046A-A91C-7D42-9AD6-11FD2B153178}" srcOrd="10" destOrd="0" presId="urn:microsoft.com/office/officeart/2005/8/layout/vList2"/>
    <dgm:cxn modelId="{A82F78A3-96C4-994E-9B33-D3DF2874CC1A}" type="presParOf" srcId="{AD36A9ED-AC51-C947-8709-2BDB0A56EB0F}" destId="{BD06070E-5C3F-8F45-8D7E-ED7182454326}" srcOrd="11" destOrd="0" presId="urn:microsoft.com/office/officeart/2005/8/layout/vList2"/>
    <dgm:cxn modelId="{5DC9F23E-C81A-BE48-8BB1-832FD570FC02}" type="presParOf" srcId="{AD36A9ED-AC51-C947-8709-2BDB0A56EB0F}" destId="{57508BF8-45FC-9E47-9AEE-36F17100ED5F}" srcOrd="12" destOrd="0" presId="urn:microsoft.com/office/officeart/2005/8/layout/vList2"/>
    <dgm:cxn modelId="{F6ABD194-EC53-144F-9A9C-7DEBF813605D}" type="presParOf" srcId="{AD36A9ED-AC51-C947-8709-2BDB0A56EB0F}" destId="{C2069FFD-8D81-AD44-A99E-27AAABF21429}" srcOrd="13" destOrd="0" presId="urn:microsoft.com/office/officeart/2005/8/layout/vList2"/>
    <dgm:cxn modelId="{E4642C5A-9CB0-8C41-BC3B-48CD926443B0}" type="presParOf" srcId="{AD36A9ED-AC51-C947-8709-2BDB0A56EB0F}" destId="{A441F373-AAE3-6B4C-8D9A-FFA3F520CA30}" srcOrd="14" destOrd="0" presId="urn:microsoft.com/office/officeart/2005/8/layout/vList2"/>
    <dgm:cxn modelId="{E9507BDF-3B30-1B4F-A2BD-0FD130EB1F64}" type="presParOf" srcId="{AD36A9ED-AC51-C947-8709-2BDB0A56EB0F}" destId="{71D5D19D-4BD5-4446-A04F-FFDB1E7268A3}" srcOrd="15" destOrd="0" presId="urn:microsoft.com/office/officeart/2005/8/layout/vList2"/>
    <dgm:cxn modelId="{CA125DC2-1761-6E43-A5F8-25D530336380}" type="presParOf" srcId="{AD36A9ED-AC51-C947-8709-2BDB0A56EB0F}" destId="{8126459B-8E4C-604E-B2D2-08EEB9388B8B}" srcOrd="16" destOrd="0" presId="urn:microsoft.com/office/officeart/2005/8/layout/vList2"/>
    <dgm:cxn modelId="{C74C9E20-D22C-8344-A978-A526DF368A81}" type="presParOf" srcId="{AD36A9ED-AC51-C947-8709-2BDB0A56EB0F}" destId="{AD04F022-ACCB-AF4C-A3DC-317F506A7D32}" srcOrd="17" destOrd="0" presId="urn:microsoft.com/office/officeart/2005/8/layout/vList2"/>
    <dgm:cxn modelId="{1C15D56E-D50F-EB44-87CA-D5356804137E}" type="presParOf" srcId="{AD36A9ED-AC51-C947-8709-2BDB0A56EB0F}" destId="{241B27F6-2A84-4B44-86A8-FBDB8CB36009}" srcOrd="1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68675C3-9250-F543-8DF8-EEF12BB004B1}" type="doc">
      <dgm:prSet loTypeId="urn:microsoft.com/office/officeart/2005/8/layout/vList2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E9925D6-1063-CC4B-97AA-EB95F1E3715F}">
      <dgm:prSet phldrT="[Text]"/>
      <dgm:spPr/>
      <dgm:t>
        <a:bodyPr/>
        <a:lstStyle/>
        <a:p>
          <a:r>
            <a:rPr lang="en-US" dirty="0" smtClean="0"/>
            <a:t>0: NA</a:t>
          </a:r>
          <a:endParaRPr lang="en-US" dirty="0"/>
        </a:p>
      </dgm:t>
    </dgm:pt>
    <dgm:pt modelId="{A84C3845-3C2F-DD4A-B398-3AD23850C651}" type="parTrans" cxnId="{D3CF19F5-F0F6-E544-97EE-264B1F9622A7}">
      <dgm:prSet/>
      <dgm:spPr/>
      <dgm:t>
        <a:bodyPr/>
        <a:lstStyle/>
        <a:p>
          <a:endParaRPr lang="en-US"/>
        </a:p>
      </dgm:t>
    </dgm:pt>
    <dgm:pt modelId="{F7068A86-25A3-CA46-B113-BE5430100C01}" type="sibTrans" cxnId="{D3CF19F5-F0F6-E544-97EE-264B1F9622A7}">
      <dgm:prSet/>
      <dgm:spPr/>
      <dgm:t>
        <a:bodyPr/>
        <a:lstStyle/>
        <a:p>
          <a:endParaRPr lang="en-US"/>
        </a:p>
      </dgm:t>
    </dgm:pt>
    <dgm:pt modelId="{D7069349-D916-4947-AC15-6C55983E0BF4}">
      <dgm:prSet phldrT="[Text]"/>
      <dgm:spPr/>
      <dgm:t>
        <a:bodyPr/>
        <a:lstStyle/>
        <a:p>
          <a:r>
            <a:rPr lang="en-US" dirty="0" smtClean="0"/>
            <a:t>1: 8th grade or less</a:t>
          </a:r>
          <a:endParaRPr lang="en-US" dirty="0"/>
        </a:p>
      </dgm:t>
    </dgm:pt>
    <dgm:pt modelId="{D4A76887-A97D-3F4A-A652-0C8AC44A500B}" type="parTrans" cxnId="{8B0CB315-26A9-4845-9DD1-6FB41842C27C}">
      <dgm:prSet/>
      <dgm:spPr/>
      <dgm:t>
        <a:bodyPr/>
        <a:lstStyle/>
        <a:p>
          <a:endParaRPr lang="en-US"/>
        </a:p>
      </dgm:t>
    </dgm:pt>
    <dgm:pt modelId="{3EC5E2B0-0A3D-6745-AE6E-88C5D87FFBD4}" type="sibTrans" cxnId="{8B0CB315-26A9-4845-9DD1-6FB41842C27C}">
      <dgm:prSet/>
      <dgm:spPr/>
      <dgm:t>
        <a:bodyPr/>
        <a:lstStyle/>
        <a:p>
          <a:endParaRPr lang="en-US"/>
        </a:p>
      </dgm:t>
    </dgm:pt>
    <dgm:pt modelId="{B6BD7034-30A0-8449-B326-8F8CD47C7ED7}">
      <dgm:prSet/>
      <dgm:spPr/>
      <dgm:t>
        <a:bodyPr/>
        <a:lstStyle/>
        <a:p>
          <a:r>
            <a:rPr lang="en-US" dirty="0" smtClean="0"/>
            <a:t>2: 9 - 12th grade, no diploma</a:t>
          </a:r>
          <a:endParaRPr lang="en-US" dirty="0"/>
        </a:p>
      </dgm:t>
    </dgm:pt>
    <dgm:pt modelId="{AB011A6B-BAE4-544B-B2F0-A464935BB393}" type="parTrans" cxnId="{5C123861-1B4D-2045-B132-FEBB6FC541C6}">
      <dgm:prSet/>
      <dgm:spPr/>
      <dgm:t>
        <a:bodyPr/>
        <a:lstStyle/>
        <a:p>
          <a:endParaRPr lang="en-US"/>
        </a:p>
      </dgm:t>
    </dgm:pt>
    <dgm:pt modelId="{1AC43B13-B312-824A-A9EA-DA68354C1A78}" type="sibTrans" cxnId="{5C123861-1B4D-2045-B132-FEBB6FC541C6}">
      <dgm:prSet/>
      <dgm:spPr/>
      <dgm:t>
        <a:bodyPr/>
        <a:lstStyle/>
        <a:p>
          <a:endParaRPr lang="en-US"/>
        </a:p>
      </dgm:t>
    </dgm:pt>
    <dgm:pt modelId="{6765641F-969F-B244-8898-70D89387F3D4}">
      <dgm:prSet/>
      <dgm:spPr/>
      <dgm:t>
        <a:bodyPr/>
        <a:lstStyle/>
        <a:p>
          <a:r>
            <a:rPr lang="en-US" dirty="0" smtClean="0"/>
            <a:t>3: high school graduate or GED completed</a:t>
          </a:r>
          <a:endParaRPr lang="en-US" dirty="0"/>
        </a:p>
      </dgm:t>
    </dgm:pt>
    <dgm:pt modelId="{95A6D63F-4E49-2B4D-822E-1E3B39C887FF}" type="parTrans" cxnId="{E82467C7-6C2E-B440-82D0-ED48A53F5D09}">
      <dgm:prSet/>
      <dgm:spPr/>
      <dgm:t>
        <a:bodyPr/>
        <a:lstStyle/>
        <a:p>
          <a:endParaRPr lang="en-US"/>
        </a:p>
      </dgm:t>
    </dgm:pt>
    <dgm:pt modelId="{08BD6CFD-2A44-D244-A6A3-96FC7BB63341}" type="sibTrans" cxnId="{E82467C7-6C2E-B440-82D0-ED48A53F5D09}">
      <dgm:prSet/>
      <dgm:spPr/>
      <dgm:t>
        <a:bodyPr/>
        <a:lstStyle/>
        <a:p>
          <a:endParaRPr lang="en-US"/>
        </a:p>
      </dgm:t>
    </dgm:pt>
    <dgm:pt modelId="{C528F572-13E6-FE41-84E5-2CF441E3A621}">
      <dgm:prSet/>
      <dgm:spPr/>
      <dgm:t>
        <a:bodyPr/>
        <a:lstStyle/>
        <a:p>
          <a:r>
            <a:rPr lang="en-US" dirty="0" smtClean="0"/>
            <a:t>4: some college credit, but no degree</a:t>
          </a:r>
          <a:endParaRPr lang="en-US" dirty="0"/>
        </a:p>
      </dgm:t>
    </dgm:pt>
    <dgm:pt modelId="{310C9693-CA6D-8E4C-B21D-97106F90426E}" type="parTrans" cxnId="{67FE563E-EC51-6840-9E87-990801E37CC5}">
      <dgm:prSet/>
      <dgm:spPr/>
      <dgm:t>
        <a:bodyPr/>
        <a:lstStyle/>
        <a:p>
          <a:endParaRPr lang="en-US"/>
        </a:p>
      </dgm:t>
    </dgm:pt>
    <dgm:pt modelId="{73D7BA46-D3C2-1E4A-9A82-7620AEB22E43}" type="sibTrans" cxnId="{67FE563E-EC51-6840-9E87-990801E37CC5}">
      <dgm:prSet/>
      <dgm:spPr/>
      <dgm:t>
        <a:bodyPr/>
        <a:lstStyle/>
        <a:p>
          <a:endParaRPr lang="en-US"/>
        </a:p>
      </dgm:t>
    </dgm:pt>
    <dgm:pt modelId="{8C8DF4C3-C1BD-B246-AFB4-720B4F93D84B}">
      <dgm:prSet/>
      <dgm:spPr/>
      <dgm:t>
        <a:bodyPr/>
        <a:lstStyle/>
        <a:p>
          <a:r>
            <a:rPr lang="en-US" dirty="0" smtClean="0"/>
            <a:t>5: Associate degree</a:t>
          </a:r>
          <a:endParaRPr lang="en-US" dirty="0"/>
        </a:p>
      </dgm:t>
    </dgm:pt>
    <dgm:pt modelId="{3DD175DD-A696-5945-B0DA-58855AFE26A5}" type="parTrans" cxnId="{44D6109A-C2BF-9841-8997-49D31E321A5D}">
      <dgm:prSet/>
      <dgm:spPr/>
      <dgm:t>
        <a:bodyPr/>
        <a:lstStyle/>
        <a:p>
          <a:endParaRPr lang="en-US"/>
        </a:p>
      </dgm:t>
    </dgm:pt>
    <dgm:pt modelId="{40269FEB-9958-BE41-9443-BDEE02B703E2}" type="sibTrans" cxnId="{44D6109A-C2BF-9841-8997-49D31E321A5D}">
      <dgm:prSet/>
      <dgm:spPr/>
      <dgm:t>
        <a:bodyPr/>
        <a:lstStyle/>
        <a:p>
          <a:endParaRPr lang="en-US"/>
        </a:p>
      </dgm:t>
    </dgm:pt>
    <dgm:pt modelId="{9A3A25CF-7F26-AC46-8BD6-695BB797B2D8}">
      <dgm:prSet/>
      <dgm:spPr/>
      <dgm:t>
        <a:bodyPr/>
        <a:lstStyle/>
        <a:p>
          <a:r>
            <a:rPr lang="en-US" dirty="0" smtClean="0"/>
            <a:t>6: Bachelor's degree</a:t>
          </a:r>
          <a:endParaRPr lang="en-US" dirty="0"/>
        </a:p>
      </dgm:t>
    </dgm:pt>
    <dgm:pt modelId="{60665E8E-2CB4-5347-B441-6875DA9895B4}" type="parTrans" cxnId="{07301F22-613C-9D46-B0A3-14E51DED2B61}">
      <dgm:prSet/>
      <dgm:spPr/>
      <dgm:t>
        <a:bodyPr/>
        <a:lstStyle/>
        <a:p>
          <a:endParaRPr lang="en-US"/>
        </a:p>
      </dgm:t>
    </dgm:pt>
    <dgm:pt modelId="{DC839AB4-250B-A34C-80AB-00C26B33B50B}" type="sibTrans" cxnId="{07301F22-613C-9D46-B0A3-14E51DED2B61}">
      <dgm:prSet/>
      <dgm:spPr/>
      <dgm:t>
        <a:bodyPr/>
        <a:lstStyle/>
        <a:p>
          <a:endParaRPr lang="en-US"/>
        </a:p>
      </dgm:t>
    </dgm:pt>
    <dgm:pt modelId="{AE7C5902-9D56-C14C-8561-79EB00691F64}">
      <dgm:prSet/>
      <dgm:spPr/>
      <dgm:t>
        <a:bodyPr/>
        <a:lstStyle/>
        <a:p>
          <a:r>
            <a:rPr lang="en-US" dirty="0" smtClean="0"/>
            <a:t>7: Master's degree</a:t>
          </a:r>
          <a:endParaRPr lang="en-US" dirty="0"/>
        </a:p>
      </dgm:t>
    </dgm:pt>
    <dgm:pt modelId="{C33939E7-E722-0D42-AF88-FAF6DA6FF25B}" type="parTrans" cxnId="{3F10382F-15A5-BE4A-B2F3-BDD9DF01F6D1}">
      <dgm:prSet/>
      <dgm:spPr/>
      <dgm:t>
        <a:bodyPr/>
        <a:lstStyle/>
        <a:p>
          <a:endParaRPr lang="en-US"/>
        </a:p>
      </dgm:t>
    </dgm:pt>
    <dgm:pt modelId="{0E7B5FD4-5A8B-2E4D-923F-DF84BE4DAEAD}" type="sibTrans" cxnId="{3F10382F-15A5-BE4A-B2F3-BDD9DF01F6D1}">
      <dgm:prSet/>
      <dgm:spPr/>
      <dgm:t>
        <a:bodyPr/>
        <a:lstStyle/>
        <a:p>
          <a:endParaRPr lang="en-US"/>
        </a:p>
      </dgm:t>
    </dgm:pt>
    <dgm:pt modelId="{48FB6A6D-DC8B-D344-A22C-BC61E04ADE03}">
      <dgm:prSet/>
      <dgm:spPr/>
      <dgm:t>
        <a:bodyPr/>
        <a:lstStyle/>
        <a:p>
          <a:r>
            <a:rPr lang="en-US" dirty="0" smtClean="0"/>
            <a:t>8: Doctorate or professional degree</a:t>
          </a:r>
          <a:endParaRPr lang="en-US" dirty="0"/>
        </a:p>
      </dgm:t>
    </dgm:pt>
    <dgm:pt modelId="{35667CD7-2795-7845-9647-8F4DDD72E07D}" type="parTrans" cxnId="{2495C22A-4B07-C44B-B636-4AC4975C04A8}">
      <dgm:prSet/>
      <dgm:spPr/>
      <dgm:t>
        <a:bodyPr/>
        <a:lstStyle/>
        <a:p>
          <a:endParaRPr lang="en-US"/>
        </a:p>
      </dgm:t>
    </dgm:pt>
    <dgm:pt modelId="{9DDD2445-9B2E-0643-B47D-BBE3840F85AC}" type="sibTrans" cxnId="{2495C22A-4B07-C44B-B636-4AC4975C04A8}">
      <dgm:prSet/>
      <dgm:spPr/>
      <dgm:t>
        <a:bodyPr/>
        <a:lstStyle/>
        <a:p>
          <a:endParaRPr lang="en-US"/>
        </a:p>
      </dgm:t>
    </dgm:pt>
    <dgm:pt modelId="{F4F03A37-47C5-9748-B4A9-1A2E1B144B1B}">
      <dgm:prSet/>
      <dgm:spPr/>
      <dgm:t>
        <a:bodyPr/>
        <a:lstStyle/>
        <a:p>
          <a:r>
            <a:rPr lang="en-US" dirty="0" smtClean="0"/>
            <a:t>9: Unknown</a:t>
          </a:r>
          <a:endParaRPr lang="en-US" dirty="0"/>
        </a:p>
      </dgm:t>
    </dgm:pt>
    <dgm:pt modelId="{44728445-A458-ED4D-A605-57354818F31F}" type="parTrans" cxnId="{614A6802-F08B-3942-80E5-D0A953FA04ED}">
      <dgm:prSet/>
      <dgm:spPr/>
      <dgm:t>
        <a:bodyPr/>
        <a:lstStyle/>
        <a:p>
          <a:endParaRPr lang="en-US"/>
        </a:p>
      </dgm:t>
    </dgm:pt>
    <dgm:pt modelId="{553A6B7F-B59E-6D4A-A6D6-4E5BE374C021}" type="sibTrans" cxnId="{614A6802-F08B-3942-80E5-D0A953FA04ED}">
      <dgm:prSet/>
      <dgm:spPr/>
      <dgm:t>
        <a:bodyPr/>
        <a:lstStyle/>
        <a:p>
          <a:endParaRPr lang="en-US"/>
        </a:p>
      </dgm:t>
    </dgm:pt>
    <dgm:pt modelId="{AD36A9ED-AC51-C947-8709-2BDB0A56EB0F}" type="pres">
      <dgm:prSet presAssocID="{868675C3-9250-F543-8DF8-EEF12BB004B1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C8B34D3-E100-AB4B-B723-B303A0271765}" type="pres">
      <dgm:prSet presAssocID="{CE9925D6-1063-CC4B-97AA-EB95F1E3715F}" presName="parentText" presStyleLbl="node1" presStyleIdx="0" presStyleCnt="1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77C15E0-EC91-E441-9091-6197C6F15649}" type="pres">
      <dgm:prSet presAssocID="{F7068A86-25A3-CA46-B113-BE5430100C01}" presName="spacer" presStyleCnt="0"/>
      <dgm:spPr/>
    </dgm:pt>
    <dgm:pt modelId="{537019A3-B914-DE43-AEAF-63F4B87F5B4B}" type="pres">
      <dgm:prSet presAssocID="{D7069349-D916-4947-AC15-6C55983E0BF4}" presName="parentText" presStyleLbl="node1" presStyleIdx="1" presStyleCnt="1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77FACD6-49DA-0B44-A94E-6D508EBC3679}" type="pres">
      <dgm:prSet presAssocID="{3EC5E2B0-0A3D-6745-AE6E-88C5D87FFBD4}" presName="spacer" presStyleCnt="0"/>
      <dgm:spPr/>
    </dgm:pt>
    <dgm:pt modelId="{91EA30B5-CF7A-0E48-B4A4-BFBA55463B49}" type="pres">
      <dgm:prSet presAssocID="{B6BD7034-30A0-8449-B326-8F8CD47C7ED7}" presName="parentText" presStyleLbl="node1" presStyleIdx="2" presStyleCnt="1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F488D22-DB2C-A345-84A0-8FB3088377A4}" type="pres">
      <dgm:prSet presAssocID="{1AC43B13-B312-824A-A9EA-DA68354C1A78}" presName="spacer" presStyleCnt="0"/>
      <dgm:spPr/>
    </dgm:pt>
    <dgm:pt modelId="{29880ACB-88DD-B248-BA09-97FA215870C9}" type="pres">
      <dgm:prSet presAssocID="{6765641F-969F-B244-8898-70D89387F3D4}" presName="parentText" presStyleLbl="node1" presStyleIdx="3" presStyleCnt="1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252EFCA-C052-C847-AE4E-8741BA9E568A}" type="pres">
      <dgm:prSet presAssocID="{08BD6CFD-2A44-D244-A6A3-96FC7BB63341}" presName="spacer" presStyleCnt="0"/>
      <dgm:spPr/>
    </dgm:pt>
    <dgm:pt modelId="{47FB7257-20AF-E84D-9230-BFE55882B2C1}" type="pres">
      <dgm:prSet presAssocID="{C528F572-13E6-FE41-84E5-2CF441E3A621}" presName="parentText" presStyleLbl="node1" presStyleIdx="4" presStyleCnt="1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582F561-D218-554F-AC96-91D8D1251D17}" type="pres">
      <dgm:prSet presAssocID="{73D7BA46-D3C2-1E4A-9A82-7620AEB22E43}" presName="spacer" presStyleCnt="0"/>
      <dgm:spPr/>
    </dgm:pt>
    <dgm:pt modelId="{BA6B046A-A91C-7D42-9AD6-11FD2B153178}" type="pres">
      <dgm:prSet presAssocID="{8C8DF4C3-C1BD-B246-AFB4-720B4F93D84B}" presName="parentText" presStyleLbl="node1" presStyleIdx="5" presStyleCnt="1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D06070E-5C3F-8F45-8D7E-ED7182454326}" type="pres">
      <dgm:prSet presAssocID="{40269FEB-9958-BE41-9443-BDEE02B703E2}" presName="spacer" presStyleCnt="0"/>
      <dgm:spPr/>
    </dgm:pt>
    <dgm:pt modelId="{57508BF8-45FC-9E47-9AEE-36F17100ED5F}" type="pres">
      <dgm:prSet presAssocID="{9A3A25CF-7F26-AC46-8BD6-695BB797B2D8}" presName="parentText" presStyleLbl="node1" presStyleIdx="6" presStyleCnt="1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2069FFD-8D81-AD44-A99E-27AAABF21429}" type="pres">
      <dgm:prSet presAssocID="{DC839AB4-250B-A34C-80AB-00C26B33B50B}" presName="spacer" presStyleCnt="0"/>
      <dgm:spPr/>
    </dgm:pt>
    <dgm:pt modelId="{A441F373-AAE3-6B4C-8D9A-FFA3F520CA30}" type="pres">
      <dgm:prSet presAssocID="{AE7C5902-9D56-C14C-8561-79EB00691F64}" presName="parentText" presStyleLbl="node1" presStyleIdx="7" presStyleCnt="1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1D5D19D-4BD5-4446-A04F-FFDB1E7268A3}" type="pres">
      <dgm:prSet presAssocID="{0E7B5FD4-5A8B-2E4D-923F-DF84BE4DAEAD}" presName="spacer" presStyleCnt="0"/>
      <dgm:spPr/>
    </dgm:pt>
    <dgm:pt modelId="{8126459B-8E4C-604E-B2D2-08EEB9388B8B}" type="pres">
      <dgm:prSet presAssocID="{48FB6A6D-DC8B-D344-A22C-BC61E04ADE03}" presName="parentText" presStyleLbl="node1" presStyleIdx="8" presStyleCnt="1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D04F022-ACCB-AF4C-A3DC-317F506A7D32}" type="pres">
      <dgm:prSet presAssocID="{9DDD2445-9B2E-0643-B47D-BBE3840F85AC}" presName="spacer" presStyleCnt="0"/>
      <dgm:spPr/>
    </dgm:pt>
    <dgm:pt modelId="{241B27F6-2A84-4B44-86A8-FBDB8CB36009}" type="pres">
      <dgm:prSet presAssocID="{F4F03A37-47C5-9748-B4A9-1A2E1B144B1B}" presName="parentText" presStyleLbl="node1" presStyleIdx="9" presStyleCnt="1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82467C7-6C2E-B440-82D0-ED48A53F5D09}" srcId="{868675C3-9250-F543-8DF8-EEF12BB004B1}" destId="{6765641F-969F-B244-8898-70D89387F3D4}" srcOrd="3" destOrd="0" parTransId="{95A6D63F-4E49-2B4D-822E-1E3B39C887FF}" sibTransId="{08BD6CFD-2A44-D244-A6A3-96FC7BB63341}"/>
    <dgm:cxn modelId="{58AD87C5-D48A-7B43-A58F-9DC9AFEB3DD3}" type="presOf" srcId="{9A3A25CF-7F26-AC46-8BD6-695BB797B2D8}" destId="{57508BF8-45FC-9E47-9AEE-36F17100ED5F}" srcOrd="0" destOrd="0" presId="urn:microsoft.com/office/officeart/2005/8/layout/vList2"/>
    <dgm:cxn modelId="{614A6802-F08B-3942-80E5-D0A953FA04ED}" srcId="{868675C3-9250-F543-8DF8-EEF12BB004B1}" destId="{F4F03A37-47C5-9748-B4A9-1A2E1B144B1B}" srcOrd="9" destOrd="0" parTransId="{44728445-A458-ED4D-A605-57354818F31F}" sibTransId="{553A6B7F-B59E-6D4A-A6D6-4E5BE374C021}"/>
    <dgm:cxn modelId="{A7C73732-7E9F-B84F-AEFA-92C92970F457}" type="presOf" srcId="{B6BD7034-30A0-8449-B326-8F8CD47C7ED7}" destId="{91EA30B5-CF7A-0E48-B4A4-BFBA55463B49}" srcOrd="0" destOrd="0" presId="urn:microsoft.com/office/officeart/2005/8/layout/vList2"/>
    <dgm:cxn modelId="{FBB76F53-10DD-1D43-BD5D-9836578086E2}" type="presOf" srcId="{C528F572-13E6-FE41-84E5-2CF441E3A621}" destId="{47FB7257-20AF-E84D-9230-BFE55882B2C1}" srcOrd="0" destOrd="0" presId="urn:microsoft.com/office/officeart/2005/8/layout/vList2"/>
    <dgm:cxn modelId="{44D6109A-C2BF-9841-8997-49D31E321A5D}" srcId="{868675C3-9250-F543-8DF8-EEF12BB004B1}" destId="{8C8DF4C3-C1BD-B246-AFB4-720B4F93D84B}" srcOrd="5" destOrd="0" parTransId="{3DD175DD-A696-5945-B0DA-58855AFE26A5}" sibTransId="{40269FEB-9958-BE41-9443-BDEE02B703E2}"/>
    <dgm:cxn modelId="{2495C22A-4B07-C44B-B636-4AC4975C04A8}" srcId="{868675C3-9250-F543-8DF8-EEF12BB004B1}" destId="{48FB6A6D-DC8B-D344-A22C-BC61E04ADE03}" srcOrd="8" destOrd="0" parTransId="{35667CD7-2795-7845-9647-8F4DDD72E07D}" sibTransId="{9DDD2445-9B2E-0643-B47D-BBE3840F85AC}"/>
    <dgm:cxn modelId="{605EC491-D084-E642-B37F-6A18E0E7DC9B}" type="presOf" srcId="{CE9925D6-1063-CC4B-97AA-EB95F1E3715F}" destId="{EC8B34D3-E100-AB4B-B723-B303A0271765}" srcOrd="0" destOrd="0" presId="urn:microsoft.com/office/officeart/2005/8/layout/vList2"/>
    <dgm:cxn modelId="{5C123861-1B4D-2045-B132-FEBB6FC541C6}" srcId="{868675C3-9250-F543-8DF8-EEF12BB004B1}" destId="{B6BD7034-30A0-8449-B326-8F8CD47C7ED7}" srcOrd="2" destOrd="0" parTransId="{AB011A6B-BAE4-544B-B2F0-A464935BB393}" sibTransId="{1AC43B13-B312-824A-A9EA-DA68354C1A78}"/>
    <dgm:cxn modelId="{D2612B37-72AD-6949-B6BC-EA8409EA87C7}" type="presOf" srcId="{F4F03A37-47C5-9748-B4A9-1A2E1B144B1B}" destId="{241B27F6-2A84-4B44-86A8-FBDB8CB36009}" srcOrd="0" destOrd="0" presId="urn:microsoft.com/office/officeart/2005/8/layout/vList2"/>
    <dgm:cxn modelId="{3F10382F-15A5-BE4A-B2F3-BDD9DF01F6D1}" srcId="{868675C3-9250-F543-8DF8-EEF12BB004B1}" destId="{AE7C5902-9D56-C14C-8561-79EB00691F64}" srcOrd="7" destOrd="0" parTransId="{C33939E7-E722-0D42-AF88-FAF6DA6FF25B}" sibTransId="{0E7B5FD4-5A8B-2E4D-923F-DF84BE4DAEAD}"/>
    <dgm:cxn modelId="{1B70661D-BE4E-0043-A5BF-1097A2A7511A}" type="presOf" srcId="{868675C3-9250-F543-8DF8-EEF12BB004B1}" destId="{AD36A9ED-AC51-C947-8709-2BDB0A56EB0F}" srcOrd="0" destOrd="0" presId="urn:microsoft.com/office/officeart/2005/8/layout/vList2"/>
    <dgm:cxn modelId="{241874B4-34F4-2B4E-AE8A-159AD8138CC2}" type="presOf" srcId="{D7069349-D916-4947-AC15-6C55983E0BF4}" destId="{537019A3-B914-DE43-AEAF-63F4B87F5B4B}" srcOrd="0" destOrd="0" presId="urn:microsoft.com/office/officeart/2005/8/layout/vList2"/>
    <dgm:cxn modelId="{8B0CB315-26A9-4845-9DD1-6FB41842C27C}" srcId="{868675C3-9250-F543-8DF8-EEF12BB004B1}" destId="{D7069349-D916-4947-AC15-6C55983E0BF4}" srcOrd="1" destOrd="0" parTransId="{D4A76887-A97D-3F4A-A652-0C8AC44A500B}" sibTransId="{3EC5E2B0-0A3D-6745-AE6E-88C5D87FFBD4}"/>
    <dgm:cxn modelId="{07301F22-613C-9D46-B0A3-14E51DED2B61}" srcId="{868675C3-9250-F543-8DF8-EEF12BB004B1}" destId="{9A3A25CF-7F26-AC46-8BD6-695BB797B2D8}" srcOrd="6" destOrd="0" parTransId="{60665E8E-2CB4-5347-B441-6875DA9895B4}" sibTransId="{DC839AB4-250B-A34C-80AB-00C26B33B50B}"/>
    <dgm:cxn modelId="{D3CF19F5-F0F6-E544-97EE-264B1F9622A7}" srcId="{868675C3-9250-F543-8DF8-EEF12BB004B1}" destId="{CE9925D6-1063-CC4B-97AA-EB95F1E3715F}" srcOrd="0" destOrd="0" parTransId="{A84C3845-3C2F-DD4A-B398-3AD23850C651}" sibTransId="{F7068A86-25A3-CA46-B113-BE5430100C01}"/>
    <dgm:cxn modelId="{5B54DA51-C6FF-1F49-952D-97B009BB62A9}" type="presOf" srcId="{48FB6A6D-DC8B-D344-A22C-BC61E04ADE03}" destId="{8126459B-8E4C-604E-B2D2-08EEB9388B8B}" srcOrd="0" destOrd="0" presId="urn:microsoft.com/office/officeart/2005/8/layout/vList2"/>
    <dgm:cxn modelId="{3ED71359-DC4A-E447-97A2-45D67F44A079}" type="presOf" srcId="{AE7C5902-9D56-C14C-8561-79EB00691F64}" destId="{A441F373-AAE3-6B4C-8D9A-FFA3F520CA30}" srcOrd="0" destOrd="0" presId="urn:microsoft.com/office/officeart/2005/8/layout/vList2"/>
    <dgm:cxn modelId="{E6F7F8DB-A3A7-AE45-9C2E-CFC973722221}" type="presOf" srcId="{6765641F-969F-B244-8898-70D89387F3D4}" destId="{29880ACB-88DD-B248-BA09-97FA215870C9}" srcOrd="0" destOrd="0" presId="urn:microsoft.com/office/officeart/2005/8/layout/vList2"/>
    <dgm:cxn modelId="{48F5E252-09BF-194F-82AB-99356C69D180}" type="presOf" srcId="{8C8DF4C3-C1BD-B246-AFB4-720B4F93D84B}" destId="{BA6B046A-A91C-7D42-9AD6-11FD2B153178}" srcOrd="0" destOrd="0" presId="urn:microsoft.com/office/officeart/2005/8/layout/vList2"/>
    <dgm:cxn modelId="{67FE563E-EC51-6840-9E87-990801E37CC5}" srcId="{868675C3-9250-F543-8DF8-EEF12BB004B1}" destId="{C528F572-13E6-FE41-84E5-2CF441E3A621}" srcOrd="4" destOrd="0" parTransId="{310C9693-CA6D-8E4C-B21D-97106F90426E}" sibTransId="{73D7BA46-D3C2-1E4A-9A82-7620AEB22E43}"/>
    <dgm:cxn modelId="{EAC720FE-63D9-7044-9115-E8F2660398B2}" type="presParOf" srcId="{AD36A9ED-AC51-C947-8709-2BDB0A56EB0F}" destId="{EC8B34D3-E100-AB4B-B723-B303A0271765}" srcOrd="0" destOrd="0" presId="urn:microsoft.com/office/officeart/2005/8/layout/vList2"/>
    <dgm:cxn modelId="{1BF65FD6-FF71-634D-BE91-00488868FCD4}" type="presParOf" srcId="{AD36A9ED-AC51-C947-8709-2BDB0A56EB0F}" destId="{577C15E0-EC91-E441-9091-6197C6F15649}" srcOrd="1" destOrd="0" presId="urn:microsoft.com/office/officeart/2005/8/layout/vList2"/>
    <dgm:cxn modelId="{778D32CA-BE74-1D41-AECD-07EBEEB38797}" type="presParOf" srcId="{AD36A9ED-AC51-C947-8709-2BDB0A56EB0F}" destId="{537019A3-B914-DE43-AEAF-63F4B87F5B4B}" srcOrd="2" destOrd="0" presId="urn:microsoft.com/office/officeart/2005/8/layout/vList2"/>
    <dgm:cxn modelId="{5C293ECA-CD09-934D-BAB9-C7078F5C56C2}" type="presParOf" srcId="{AD36A9ED-AC51-C947-8709-2BDB0A56EB0F}" destId="{577FACD6-49DA-0B44-A94E-6D508EBC3679}" srcOrd="3" destOrd="0" presId="urn:microsoft.com/office/officeart/2005/8/layout/vList2"/>
    <dgm:cxn modelId="{6E6B32EE-F6EC-8B4A-A036-3FB206F54EC3}" type="presParOf" srcId="{AD36A9ED-AC51-C947-8709-2BDB0A56EB0F}" destId="{91EA30B5-CF7A-0E48-B4A4-BFBA55463B49}" srcOrd="4" destOrd="0" presId="urn:microsoft.com/office/officeart/2005/8/layout/vList2"/>
    <dgm:cxn modelId="{D9E50838-1BA1-5E4D-BE8B-059C6DE62837}" type="presParOf" srcId="{AD36A9ED-AC51-C947-8709-2BDB0A56EB0F}" destId="{9F488D22-DB2C-A345-84A0-8FB3088377A4}" srcOrd="5" destOrd="0" presId="urn:microsoft.com/office/officeart/2005/8/layout/vList2"/>
    <dgm:cxn modelId="{688921C5-A763-6241-BC1A-5E059F6A31A6}" type="presParOf" srcId="{AD36A9ED-AC51-C947-8709-2BDB0A56EB0F}" destId="{29880ACB-88DD-B248-BA09-97FA215870C9}" srcOrd="6" destOrd="0" presId="urn:microsoft.com/office/officeart/2005/8/layout/vList2"/>
    <dgm:cxn modelId="{07292BB7-16DC-E545-866C-10BED6DF5482}" type="presParOf" srcId="{AD36A9ED-AC51-C947-8709-2BDB0A56EB0F}" destId="{E252EFCA-C052-C847-AE4E-8741BA9E568A}" srcOrd="7" destOrd="0" presId="urn:microsoft.com/office/officeart/2005/8/layout/vList2"/>
    <dgm:cxn modelId="{D163E8F2-BF43-A449-A0E9-19926F950AE4}" type="presParOf" srcId="{AD36A9ED-AC51-C947-8709-2BDB0A56EB0F}" destId="{47FB7257-20AF-E84D-9230-BFE55882B2C1}" srcOrd="8" destOrd="0" presId="urn:microsoft.com/office/officeart/2005/8/layout/vList2"/>
    <dgm:cxn modelId="{87BF48F0-BFA3-8E4D-ABAD-C1E991D5C0F1}" type="presParOf" srcId="{AD36A9ED-AC51-C947-8709-2BDB0A56EB0F}" destId="{2582F561-D218-554F-AC96-91D8D1251D17}" srcOrd="9" destOrd="0" presId="urn:microsoft.com/office/officeart/2005/8/layout/vList2"/>
    <dgm:cxn modelId="{2E34E077-EF51-8E44-9219-B787BB8E5A9E}" type="presParOf" srcId="{AD36A9ED-AC51-C947-8709-2BDB0A56EB0F}" destId="{BA6B046A-A91C-7D42-9AD6-11FD2B153178}" srcOrd="10" destOrd="0" presId="urn:microsoft.com/office/officeart/2005/8/layout/vList2"/>
    <dgm:cxn modelId="{B97F1A70-FB14-BA41-895D-205047582C33}" type="presParOf" srcId="{AD36A9ED-AC51-C947-8709-2BDB0A56EB0F}" destId="{BD06070E-5C3F-8F45-8D7E-ED7182454326}" srcOrd="11" destOrd="0" presId="urn:microsoft.com/office/officeart/2005/8/layout/vList2"/>
    <dgm:cxn modelId="{99D06A98-5A0F-3245-839F-19B8A1E15F1B}" type="presParOf" srcId="{AD36A9ED-AC51-C947-8709-2BDB0A56EB0F}" destId="{57508BF8-45FC-9E47-9AEE-36F17100ED5F}" srcOrd="12" destOrd="0" presId="urn:microsoft.com/office/officeart/2005/8/layout/vList2"/>
    <dgm:cxn modelId="{C51732B8-9452-DC41-BFCC-84F27A178FF1}" type="presParOf" srcId="{AD36A9ED-AC51-C947-8709-2BDB0A56EB0F}" destId="{C2069FFD-8D81-AD44-A99E-27AAABF21429}" srcOrd="13" destOrd="0" presId="urn:microsoft.com/office/officeart/2005/8/layout/vList2"/>
    <dgm:cxn modelId="{12410169-BD55-004A-9D85-0C620DE13E91}" type="presParOf" srcId="{AD36A9ED-AC51-C947-8709-2BDB0A56EB0F}" destId="{A441F373-AAE3-6B4C-8D9A-FFA3F520CA30}" srcOrd="14" destOrd="0" presId="urn:microsoft.com/office/officeart/2005/8/layout/vList2"/>
    <dgm:cxn modelId="{86407677-D671-AE49-8949-6FF085496E2B}" type="presParOf" srcId="{AD36A9ED-AC51-C947-8709-2BDB0A56EB0F}" destId="{71D5D19D-4BD5-4446-A04F-FFDB1E7268A3}" srcOrd="15" destOrd="0" presId="urn:microsoft.com/office/officeart/2005/8/layout/vList2"/>
    <dgm:cxn modelId="{EE926F0D-EEC9-0245-98A1-BA8A5929255A}" type="presParOf" srcId="{AD36A9ED-AC51-C947-8709-2BDB0A56EB0F}" destId="{8126459B-8E4C-604E-B2D2-08EEB9388B8B}" srcOrd="16" destOrd="0" presId="urn:microsoft.com/office/officeart/2005/8/layout/vList2"/>
    <dgm:cxn modelId="{993281E4-B68D-9E49-8C29-DB69B182413A}" type="presParOf" srcId="{AD36A9ED-AC51-C947-8709-2BDB0A56EB0F}" destId="{AD04F022-ACCB-AF4C-A3DC-317F506A7D32}" srcOrd="17" destOrd="0" presId="urn:microsoft.com/office/officeart/2005/8/layout/vList2"/>
    <dgm:cxn modelId="{A553DFF5-F8D1-8543-A86F-79E1C75CB2F7}" type="presParOf" srcId="{AD36A9ED-AC51-C947-8709-2BDB0A56EB0F}" destId="{241B27F6-2A84-4B44-86A8-FBDB8CB36009}" srcOrd="1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68675C3-9250-F543-8DF8-EEF12BB004B1}" type="doc">
      <dgm:prSet loTypeId="urn:microsoft.com/office/officeart/2005/8/layout/vList2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E9925D6-1063-CC4B-97AA-EB95F1E3715F}">
      <dgm:prSet phldrT="[Text]"/>
      <dgm:spPr/>
      <dgm:t>
        <a:bodyPr/>
        <a:lstStyle/>
        <a:p>
          <a:r>
            <a:rPr lang="en-US" dirty="0" smtClean="0"/>
            <a:t>0: NA</a:t>
          </a:r>
          <a:endParaRPr lang="en-US" dirty="0"/>
        </a:p>
      </dgm:t>
    </dgm:pt>
    <dgm:pt modelId="{A84C3845-3C2F-DD4A-B398-3AD23850C651}" type="parTrans" cxnId="{D3CF19F5-F0F6-E544-97EE-264B1F9622A7}">
      <dgm:prSet/>
      <dgm:spPr/>
      <dgm:t>
        <a:bodyPr/>
        <a:lstStyle/>
        <a:p>
          <a:endParaRPr lang="en-US"/>
        </a:p>
      </dgm:t>
    </dgm:pt>
    <dgm:pt modelId="{F7068A86-25A3-CA46-B113-BE5430100C01}" type="sibTrans" cxnId="{D3CF19F5-F0F6-E544-97EE-264B1F9622A7}">
      <dgm:prSet/>
      <dgm:spPr/>
      <dgm:t>
        <a:bodyPr/>
        <a:lstStyle/>
        <a:p>
          <a:endParaRPr lang="en-US"/>
        </a:p>
      </dgm:t>
    </dgm:pt>
    <dgm:pt modelId="{D7069349-D916-4947-AC15-6C55983E0BF4}">
      <dgm:prSet phldrT="[Text]"/>
      <dgm:spPr/>
      <dgm:t>
        <a:bodyPr/>
        <a:lstStyle/>
        <a:p>
          <a:r>
            <a:rPr lang="en-US" dirty="0" smtClean="0"/>
            <a:t>1: 8th grade or less</a:t>
          </a:r>
          <a:endParaRPr lang="en-US" dirty="0"/>
        </a:p>
      </dgm:t>
    </dgm:pt>
    <dgm:pt modelId="{D4A76887-A97D-3F4A-A652-0C8AC44A500B}" type="parTrans" cxnId="{8B0CB315-26A9-4845-9DD1-6FB41842C27C}">
      <dgm:prSet/>
      <dgm:spPr/>
      <dgm:t>
        <a:bodyPr/>
        <a:lstStyle/>
        <a:p>
          <a:endParaRPr lang="en-US"/>
        </a:p>
      </dgm:t>
    </dgm:pt>
    <dgm:pt modelId="{3EC5E2B0-0A3D-6745-AE6E-88C5D87FFBD4}" type="sibTrans" cxnId="{8B0CB315-26A9-4845-9DD1-6FB41842C27C}">
      <dgm:prSet/>
      <dgm:spPr/>
      <dgm:t>
        <a:bodyPr/>
        <a:lstStyle/>
        <a:p>
          <a:endParaRPr lang="en-US"/>
        </a:p>
      </dgm:t>
    </dgm:pt>
    <dgm:pt modelId="{B6BD7034-30A0-8449-B326-8F8CD47C7ED7}">
      <dgm:prSet/>
      <dgm:spPr/>
      <dgm:t>
        <a:bodyPr/>
        <a:lstStyle/>
        <a:p>
          <a:r>
            <a:rPr lang="en-US" dirty="0" smtClean="0"/>
            <a:t>2: 9 - 12th grade, no diploma</a:t>
          </a:r>
          <a:endParaRPr lang="en-US" dirty="0"/>
        </a:p>
      </dgm:t>
    </dgm:pt>
    <dgm:pt modelId="{AB011A6B-BAE4-544B-B2F0-A464935BB393}" type="parTrans" cxnId="{5C123861-1B4D-2045-B132-FEBB6FC541C6}">
      <dgm:prSet/>
      <dgm:spPr/>
      <dgm:t>
        <a:bodyPr/>
        <a:lstStyle/>
        <a:p>
          <a:endParaRPr lang="en-US"/>
        </a:p>
      </dgm:t>
    </dgm:pt>
    <dgm:pt modelId="{1AC43B13-B312-824A-A9EA-DA68354C1A78}" type="sibTrans" cxnId="{5C123861-1B4D-2045-B132-FEBB6FC541C6}">
      <dgm:prSet/>
      <dgm:spPr/>
      <dgm:t>
        <a:bodyPr/>
        <a:lstStyle/>
        <a:p>
          <a:endParaRPr lang="en-US"/>
        </a:p>
      </dgm:t>
    </dgm:pt>
    <dgm:pt modelId="{6765641F-969F-B244-8898-70D89387F3D4}">
      <dgm:prSet/>
      <dgm:spPr/>
      <dgm:t>
        <a:bodyPr/>
        <a:lstStyle/>
        <a:p>
          <a:r>
            <a:rPr lang="en-US" dirty="0" smtClean="0"/>
            <a:t>3: high school graduate or GED completed</a:t>
          </a:r>
          <a:endParaRPr lang="en-US" dirty="0"/>
        </a:p>
      </dgm:t>
    </dgm:pt>
    <dgm:pt modelId="{95A6D63F-4E49-2B4D-822E-1E3B39C887FF}" type="parTrans" cxnId="{E82467C7-6C2E-B440-82D0-ED48A53F5D09}">
      <dgm:prSet/>
      <dgm:spPr/>
      <dgm:t>
        <a:bodyPr/>
        <a:lstStyle/>
        <a:p>
          <a:endParaRPr lang="en-US"/>
        </a:p>
      </dgm:t>
    </dgm:pt>
    <dgm:pt modelId="{08BD6CFD-2A44-D244-A6A3-96FC7BB63341}" type="sibTrans" cxnId="{E82467C7-6C2E-B440-82D0-ED48A53F5D09}">
      <dgm:prSet/>
      <dgm:spPr/>
      <dgm:t>
        <a:bodyPr/>
        <a:lstStyle/>
        <a:p>
          <a:endParaRPr lang="en-US"/>
        </a:p>
      </dgm:t>
    </dgm:pt>
    <dgm:pt modelId="{C528F572-13E6-FE41-84E5-2CF441E3A621}">
      <dgm:prSet/>
      <dgm:spPr/>
      <dgm:t>
        <a:bodyPr/>
        <a:lstStyle/>
        <a:p>
          <a:r>
            <a:rPr lang="en-US" dirty="0" smtClean="0"/>
            <a:t>4: some college credit, but no degree</a:t>
          </a:r>
          <a:endParaRPr lang="en-US" dirty="0"/>
        </a:p>
      </dgm:t>
    </dgm:pt>
    <dgm:pt modelId="{310C9693-CA6D-8E4C-B21D-97106F90426E}" type="parTrans" cxnId="{67FE563E-EC51-6840-9E87-990801E37CC5}">
      <dgm:prSet/>
      <dgm:spPr/>
      <dgm:t>
        <a:bodyPr/>
        <a:lstStyle/>
        <a:p>
          <a:endParaRPr lang="en-US"/>
        </a:p>
      </dgm:t>
    </dgm:pt>
    <dgm:pt modelId="{73D7BA46-D3C2-1E4A-9A82-7620AEB22E43}" type="sibTrans" cxnId="{67FE563E-EC51-6840-9E87-990801E37CC5}">
      <dgm:prSet/>
      <dgm:spPr/>
      <dgm:t>
        <a:bodyPr/>
        <a:lstStyle/>
        <a:p>
          <a:endParaRPr lang="en-US"/>
        </a:p>
      </dgm:t>
    </dgm:pt>
    <dgm:pt modelId="{8C8DF4C3-C1BD-B246-AFB4-720B4F93D84B}">
      <dgm:prSet/>
      <dgm:spPr/>
      <dgm:t>
        <a:bodyPr/>
        <a:lstStyle/>
        <a:p>
          <a:r>
            <a:rPr lang="en-US" dirty="0" smtClean="0"/>
            <a:t>5: Associate degree</a:t>
          </a:r>
          <a:endParaRPr lang="en-US" dirty="0"/>
        </a:p>
      </dgm:t>
    </dgm:pt>
    <dgm:pt modelId="{3DD175DD-A696-5945-B0DA-58855AFE26A5}" type="parTrans" cxnId="{44D6109A-C2BF-9841-8997-49D31E321A5D}">
      <dgm:prSet/>
      <dgm:spPr/>
      <dgm:t>
        <a:bodyPr/>
        <a:lstStyle/>
        <a:p>
          <a:endParaRPr lang="en-US"/>
        </a:p>
      </dgm:t>
    </dgm:pt>
    <dgm:pt modelId="{40269FEB-9958-BE41-9443-BDEE02B703E2}" type="sibTrans" cxnId="{44D6109A-C2BF-9841-8997-49D31E321A5D}">
      <dgm:prSet/>
      <dgm:spPr/>
      <dgm:t>
        <a:bodyPr/>
        <a:lstStyle/>
        <a:p>
          <a:endParaRPr lang="en-US"/>
        </a:p>
      </dgm:t>
    </dgm:pt>
    <dgm:pt modelId="{9A3A25CF-7F26-AC46-8BD6-695BB797B2D8}">
      <dgm:prSet/>
      <dgm:spPr/>
      <dgm:t>
        <a:bodyPr/>
        <a:lstStyle/>
        <a:p>
          <a:r>
            <a:rPr lang="en-US" dirty="0" smtClean="0"/>
            <a:t>6: Bachelor's degree</a:t>
          </a:r>
          <a:endParaRPr lang="en-US" dirty="0"/>
        </a:p>
      </dgm:t>
    </dgm:pt>
    <dgm:pt modelId="{60665E8E-2CB4-5347-B441-6875DA9895B4}" type="parTrans" cxnId="{07301F22-613C-9D46-B0A3-14E51DED2B61}">
      <dgm:prSet/>
      <dgm:spPr/>
      <dgm:t>
        <a:bodyPr/>
        <a:lstStyle/>
        <a:p>
          <a:endParaRPr lang="en-US"/>
        </a:p>
      </dgm:t>
    </dgm:pt>
    <dgm:pt modelId="{DC839AB4-250B-A34C-80AB-00C26B33B50B}" type="sibTrans" cxnId="{07301F22-613C-9D46-B0A3-14E51DED2B61}">
      <dgm:prSet/>
      <dgm:spPr/>
      <dgm:t>
        <a:bodyPr/>
        <a:lstStyle/>
        <a:p>
          <a:endParaRPr lang="en-US"/>
        </a:p>
      </dgm:t>
    </dgm:pt>
    <dgm:pt modelId="{AE7C5902-9D56-C14C-8561-79EB00691F64}">
      <dgm:prSet/>
      <dgm:spPr/>
      <dgm:t>
        <a:bodyPr/>
        <a:lstStyle/>
        <a:p>
          <a:r>
            <a:rPr lang="en-US" dirty="0" smtClean="0"/>
            <a:t>7: Master's degree</a:t>
          </a:r>
          <a:endParaRPr lang="en-US" dirty="0"/>
        </a:p>
      </dgm:t>
    </dgm:pt>
    <dgm:pt modelId="{C33939E7-E722-0D42-AF88-FAF6DA6FF25B}" type="parTrans" cxnId="{3F10382F-15A5-BE4A-B2F3-BDD9DF01F6D1}">
      <dgm:prSet/>
      <dgm:spPr/>
      <dgm:t>
        <a:bodyPr/>
        <a:lstStyle/>
        <a:p>
          <a:endParaRPr lang="en-US"/>
        </a:p>
      </dgm:t>
    </dgm:pt>
    <dgm:pt modelId="{0E7B5FD4-5A8B-2E4D-923F-DF84BE4DAEAD}" type="sibTrans" cxnId="{3F10382F-15A5-BE4A-B2F3-BDD9DF01F6D1}">
      <dgm:prSet/>
      <dgm:spPr/>
      <dgm:t>
        <a:bodyPr/>
        <a:lstStyle/>
        <a:p>
          <a:endParaRPr lang="en-US"/>
        </a:p>
      </dgm:t>
    </dgm:pt>
    <dgm:pt modelId="{48FB6A6D-DC8B-D344-A22C-BC61E04ADE03}">
      <dgm:prSet/>
      <dgm:spPr/>
      <dgm:t>
        <a:bodyPr/>
        <a:lstStyle/>
        <a:p>
          <a:r>
            <a:rPr lang="en-US" dirty="0" smtClean="0"/>
            <a:t>8: Doctorate or professional degree</a:t>
          </a:r>
          <a:endParaRPr lang="en-US" dirty="0"/>
        </a:p>
      </dgm:t>
    </dgm:pt>
    <dgm:pt modelId="{35667CD7-2795-7845-9647-8F4DDD72E07D}" type="parTrans" cxnId="{2495C22A-4B07-C44B-B636-4AC4975C04A8}">
      <dgm:prSet/>
      <dgm:spPr/>
      <dgm:t>
        <a:bodyPr/>
        <a:lstStyle/>
        <a:p>
          <a:endParaRPr lang="en-US"/>
        </a:p>
      </dgm:t>
    </dgm:pt>
    <dgm:pt modelId="{9DDD2445-9B2E-0643-B47D-BBE3840F85AC}" type="sibTrans" cxnId="{2495C22A-4B07-C44B-B636-4AC4975C04A8}">
      <dgm:prSet/>
      <dgm:spPr/>
      <dgm:t>
        <a:bodyPr/>
        <a:lstStyle/>
        <a:p>
          <a:endParaRPr lang="en-US"/>
        </a:p>
      </dgm:t>
    </dgm:pt>
    <dgm:pt modelId="{F4F03A37-47C5-9748-B4A9-1A2E1B144B1B}">
      <dgm:prSet/>
      <dgm:spPr/>
      <dgm:t>
        <a:bodyPr/>
        <a:lstStyle/>
        <a:p>
          <a:r>
            <a:rPr lang="en-US" dirty="0" smtClean="0"/>
            <a:t>9: Unknown</a:t>
          </a:r>
          <a:endParaRPr lang="en-US" dirty="0"/>
        </a:p>
      </dgm:t>
    </dgm:pt>
    <dgm:pt modelId="{44728445-A458-ED4D-A605-57354818F31F}" type="parTrans" cxnId="{614A6802-F08B-3942-80E5-D0A953FA04ED}">
      <dgm:prSet/>
      <dgm:spPr/>
      <dgm:t>
        <a:bodyPr/>
        <a:lstStyle/>
        <a:p>
          <a:endParaRPr lang="en-US"/>
        </a:p>
      </dgm:t>
    </dgm:pt>
    <dgm:pt modelId="{553A6B7F-B59E-6D4A-A6D6-4E5BE374C021}" type="sibTrans" cxnId="{614A6802-F08B-3942-80E5-D0A953FA04ED}">
      <dgm:prSet/>
      <dgm:spPr/>
      <dgm:t>
        <a:bodyPr/>
        <a:lstStyle/>
        <a:p>
          <a:endParaRPr lang="en-US"/>
        </a:p>
      </dgm:t>
    </dgm:pt>
    <dgm:pt modelId="{AD36A9ED-AC51-C947-8709-2BDB0A56EB0F}" type="pres">
      <dgm:prSet presAssocID="{868675C3-9250-F543-8DF8-EEF12BB004B1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C8B34D3-E100-AB4B-B723-B303A0271765}" type="pres">
      <dgm:prSet presAssocID="{CE9925D6-1063-CC4B-97AA-EB95F1E3715F}" presName="parentText" presStyleLbl="node1" presStyleIdx="0" presStyleCnt="1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77C15E0-EC91-E441-9091-6197C6F15649}" type="pres">
      <dgm:prSet presAssocID="{F7068A86-25A3-CA46-B113-BE5430100C01}" presName="spacer" presStyleCnt="0"/>
      <dgm:spPr/>
    </dgm:pt>
    <dgm:pt modelId="{537019A3-B914-DE43-AEAF-63F4B87F5B4B}" type="pres">
      <dgm:prSet presAssocID="{D7069349-D916-4947-AC15-6C55983E0BF4}" presName="parentText" presStyleLbl="node1" presStyleIdx="1" presStyleCnt="1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77FACD6-49DA-0B44-A94E-6D508EBC3679}" type="pres">
      <dgm:prSet presAssocID="{3EC5E2B0-0A3D-6745-AE6E-88C5D87FFBD4}" presName="spacer" presStyleCnt="0"/>
      <dgm:spPr/>
    </dgm:pt>
    <dgm:pt modelId="{91EA30B5-CF7A-0E48-B4A4-BFBA55463B49}" type="pres">
      <dgm:prSet presAssocID="{B6BD7034-30A0-8449-B326-8F8CD47C7ED7}" presName="parentText" presStyleLbl="node1" presStyleIdx="2" presStyleCnt="1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F488D22-DB2C-A345-84A0-8FB3088377A4}" type="pres">
      <dgm:prSet presAssocID="{1AC43B13-B312-824A-A9EA-DA68354C1A78}" presName="spacer" presStyleCnt="0"/>
      <dgm:spPr/>
    </dgm:pt>
    <dgm:pt modelId="{29880ACB-88DD-B248-BA09-97FA215870C9}" type="pres">
      <dgm:prSet presAssocID="{6765641F-969F-B244-8898-70D89387F3D4}" presName="parentText" presStyleLbl="node1" presStyleIdx="3" presStyleCnt="1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252EFCA-C052-C847-AE4E-8741BA9E568A}" type="pres">
      <dgm:prSet presAssocID="{08BD6CFD-2A44-D244-A6A3-96FC7BB63341}" presName="spacer" presStyleCnt="0"/>
      <dgm:spPr/>
    </dgm:pt>
    <dgm:pt modelId="{47FB7257-20AF-E84D-9230-BFE55882B2C1}" type="pres">
      <dgm:prSet presAssocID="{C528F572-13E6-FE41-84E5-2CF441E3A621}" presName="parentText" presStyleLbl="node1" presStyleIdx="4" presStyleCnt="1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582F561-D218-554F-AC96-91D8D1251D17}" type="pres">
      <dgm:prSet presAssocID="{73D7BA46-D3C2-1E4A-9A82-7620AEB22E43}" presName="spacer" presStyleCnt="0"/>
      <dgm:spPr/>
    </dgm:pt>
    <dgm:pt modelId="{BA6B046A-A91C-7D42-9AD6-11FD2B153178}" type="pres">
      <dgm:prSet presAssocID="{8C8DF4C3-C1BD-B246-AFB4-720B4F93D84B}" presName="parentText" presStyleLbl="node1" presStyleIdx="5" presStyleCnt="1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D06070E-5C3F-8F45-8D7E-ED7182454326}" type="pres">
      <dgm:prSet presAssocID="{40269FEB-9958-BE41-9443-BDEE02B703E2}" presName="spacer" presStyleCnt="0"/>
      <dgm:spPr/>
    </dgm:pt>
    <dgm:pt modelId="{57508BF8-45FC-9E47-9AEE-36F17100ED5F}" type="pres">
      <dgm:prSet presAssocID="{9A3A25CF-7F26-AC46-8BD6-695BB797B2D8}" presName="parentText" presStyleLbl="node1" presStyleIdx="6" presStyleCnt="1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2069FFD-8D81-AD44-A99E-27AAABF21429}" type="pres">
      <dgm:prSet presAssocID="{DC839AB4-250B-A34C-80AB-00C26B33B50B}" presName="spacer" presStyleCnt="0"/>
      <dgm:spPr/>
    </dgm:pt>
    <dgm:pt modelId="{A441F373-AAE3-6B4C-8D9A-FFA3F520CA30}" type="pres">
      <dgm:prSet presAssocID="{AE7C5902-9D56-C14C-8561-79EB00691F64}" presName="parentText" presStyleLbl="node1" presStyleIdx="7" presStyleCnt="1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1D5D19D-4BD5-4446-A04F-FFDB1E7268A3}" type="pres">
      <dgm:prSet presAssocID="{0E7B5FD4-5A8B-2E4D-923F-DF84BE4DAEAD}" presName="spacer" presStyleCnt="0"/>
      <dgm:spPr/>
    </dgm:pt>
    <dgm:pt modelId="{8126459B-8E4C-604E-B2D2-08EEB9388B8B}" type="pres">
      <dgm:prSet presAssocID="{48FB6A6D-DC8B-D344-A22C-BC61E04ADE03}" presName="parentText" presStyleLbl="node1" presStyleIdx="8" presStyleCnt="1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D04F022-ACCB-AF4C-A3DC-317F506A7D32}" type="pres">
      <dgm:prSet presAssocID="{9DDD2445-9B2E-0643-B47D-BBE3840F85AC}" presName="spacer" presStyleCnt="0"/>
      <dgm:spPr/>
    </dgm:pt>
    <dgm:pt modelId="{241B27F6-2A84-4B44-86A8-FBDB8CB36009}" type="pres">
      <dgm:prSet presAssocID="{F4F03A37-47C5-9748-B4A9-1A2E1B144B1B}" presName="parentText" presStyleLbl="node1" presStyleIdx="9" presStyleCnt="1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82467C7-6C2E-B440-82D0-ED48A53F5D09}" srcId="{868675C3-9250-F543-8DF8-EEF12BB004B1}" destId="{6765641F-969F-B244-8898-70D89387F3D4}" srcOrd="3" destOrd="0" parTransId="{95A6D63F-4E49-2B4D-822E-1E3B39C887FF}" sibTransId="{08BD6CFD-2A44-D244-A6A3-96FC7BB63341}"/>
    <dgm:cxn modelId="{614A6802-F08B-3942-80E5-D0A953FA04ED}" srcId="{868675C3-9250-F543-8DF8-EEF12BB004B1}" destId="{F4F03A37-47C5-9748-B4A9-1A2E1B144B1B}" srcOrd="9" destOrd="0" parTransId="{44728445-A458-ED4D-A605-57354818F31F}" sibTransId="{553A6B7F-B59E-6D4A-A6D6-4E5BE374C021}"/>
    <dgm:cxn modelId="{52B574FD-F4A7-ED41-B3B6-663E86DCB702}" type="presOf" srcId="{D7069349-D916-4947-AC15-6C55983E0BF4}" destId="{537019A3-B914-DE43-AEAF-63F4B87F5B4B}" srcOrd="0" destOrd="0" presId="urn:microsoft.com/office/officeart/2005/8/layout/vList2"/>
    <dgm:cxn modelId="{44D6109A-C2BF-9841-8997-49D31E321A5D}" srcId="{868675C3-9250-F543-8DF8-EEF12BB004B1}" destId="{8C8DF4C3-C1BD-B246-AFB4-720B4F93D84B}" srcOrd="5" destOrd="0" parTransId="{3DD175DD-A696-5945-B0DA-58855AFE26A5}" sibTransId="{40269FEB-9958-BE41-9443-BDEE02B703E2}"/>
    <dgm:cxn modelId="{2495C22A-4B07-C44B-B636-4AC4975C04A8}" srcId="{868675C3-9250-F543-8DF8-EEF12BB004B1}" destId="{48FB6A6D-DC8B-D344-A22C-BC61E04ADE03}" srcOrd="8" destOrd="0" parTransId="{35667CD7-2795-7845-9647-8F4DDD72E07D}" sibTransId="{9DDD2445-9B2E-0643-B47D-BBE3840F85AC}"/>
    <dgm:cxn modelId="{78E454B4-03D4-ED4C-AF5F-69988001CE3D}" type="presOf" srcId="{868675C3-9250-F543-8DF8-EEF12BB004B1}" destId="{AD36A9ED-AC51-C947-8709-2BDB0A56EB0F}" srcOrd="0" destOrd="0" presId="urn:microsoft.com/office/officeart/2005/8/layout/vList2"/>
    <dgm:cxn modelId="{CEA5AE0B-E1A0-F54F-8CB0-FAFACCCB1F7E}" type="presOf" srcId="{C528F572-13E6-FE41-84E5-2CF441E3A621}" destId="{47FB7257-20AF-E84D-9230-BFE55882B2C1}" srcOrd="0" destOrd="0" presId="urn:microsoft.com/office/officeart/2005/8/layout/vList2"/>
    <dgm:cxn modelId="{5C123861-1B4D-2045-B132-FEBB6FC541C6}" srcId="{868675C3-9250-F543-8DF8-EEF12BB004B1}" destId="{B6BD7034-30A0-8449-B326-8F8CD47C7ED7}" srcOrd="2" destOrd="0" parTransId="{AB011A6B-BAE4-544B-B2F0-A464935BB393}" sibTransId="{1AC43B13-B312-824A-A9EA-DA68354C1A78}"/>
    <dgm:cxn modelId="{3F10382F-15A5-BE4A-B2F3-BDD9DF01F6D1}" srcId="{868675C3-9250-F543-8DF8-EEF12BB004B1}" destId="{AE7C5902-9D56-C14C-8561-79EB00691F64}" srcOrd="7" destOrd="0" parTransId="{C33939E7-E722-0D42-AF88-FAF6DA6FF25B}" sibTransId="{0E7B5FD4-5A8B-2E4D-923F-DF84BE4DAEAD}"/>
    <dgm:cxn modelId="{D7580898-D8F2-694F-AF98-E6A19B060E99}" type="presOf" srcId="{CE9925D6-1063-CC4B-97AA-EB95F1E3715F}" destId="{EC8B34D3-E100-AB4B-B723-B303A0271765}" srcOrd="0" destOrd="0" presId="urn:microsoft.com/office/officeart/2005/8/layout/vList2"/>
    <dgm:cxn modelId="{93DEEDAF-0C7D-1A4E-B6AB-14D64AEAB2DF}" type="presOf" srcId="{8C8DF4C3-C1BD-B246-AFB4-720B4F93D84B}" destId="{BA6B046A-A91C-7D42-9AD6-11FD2B153178}" srcOrd="0" destOrd="0" presId="urn:microsoft.com/office/officeart/2005/8/layout/vList2"/>
    <dgm:cxn modelId="{B668D413-1269-B34C-8D07-72E346F38A1A}" type="presOf" srcId="{9A3A25CF-7F26-AC46-8BD6-695BB797B2D8}" destId="{57508BF8-45FC-9E47-9AEE-36F17100ED5F}" srcOrd="0" destOrd="0" presId="urn:microsoft.com/office/officeart/2005/8/layout/vList2"/>
    <dgm:cxn modelId="{8B0CB315-26A9-4845-9DD1-6FB41842C27C}" srcId="{868675C3-9250-F543-8DF8-EEF12BB004B1}" destId="{D7069349-D916-4947-AC15-6C55983E0BF4}" srcOrd="1" destOrd="0" parTransId="{D4A76887-A97D-3F4A-A652-0C8AC44A500B}" sibTransId="{3EC5E2B0-0A3D-6745-AE6E-88C5D87FFBD4}"/>
    <dgm:cxn modelId="{9D8F9D1B-0C6D-D54A-AC94-9F29CF4E7AB6}" type="presOf" srcId="{48FB6A6D-DC8B-D344-A22C-BC61E04ADE03}" destId="{8126459B-8E4C-604E-B2D2-08EEB9388B8B}" srcOrd="0" destOrd="0" presId="urn:microsoft.com/office/officeart/2005/8/layout/vList2"/>
    <dgm:cxn modelId="{B4A88CD1-356B-7440-9992-AC585E9C24F2}" type="presOf" srcId="{F4F03A37-47C5-9748-B4A9-1A2E1B144B1B}" destId="{241B27F6-2A84-4B44-86A8-FBDB8CB36009}" srcOrd="0" destOrd="0" presId="urn:microsoft.com/office/officeart/2005/8/layout/vList2"/>
    <dgm:cxn modelId="{07301F22-613C-9D46-B0A3-14E51DED2B61}" srcId="{868675C3-9250-F543-8DF8-EEF12BB004B1}" destId="{9A3A25CF-7F26-AC46-8BD6-695BB797B2D8}" srcOrd="6" destOrd="0" parTransId="{60665E8E-2CB4-5347-B441-6875DA9895B4}" sibTransId="{DC839AB4-250B-A34C-80AB-00C26B33B50B}"/>
    <dgm:cxn modelId="{D3CF19F5-F0F6-E544-97EE-264B1F9622A7}" srcId="{868675C3-9250-F543-8DF8-EEF12BB004B1}" destId="{CE9925D6-1063-CC4B-97AA-EB95F1E3715F}" srcOrd="0" destOrd="0" parTransId="{A84C3845-3C2F-DD4A-B398-3AD23850C651}" sibTransId="{F7068A86-25A3-CA46-B113-BE5430100C01}"/>
    <dgm:cxn modelId="{018CCAB2-582D-2C4E-8425-5B712EA1D961}" type="presOf" srcId="{6765641F-969F-B244-8898-70D89387F3D4}" destId="{29880ACB-88DD-B248-BA09-97FA215870C9}" srcOrd="0" destOrd="0" presId="urn:microsoft.com/office/officeart/2005/8/layout/vList2"/>
    <dgm:cxn modelId="{22968D49-EBCF-F34E-BFE8-5A391021E0C2}" type="presOf" srcId="{AE7C5902-9D56-C14C-8561-79EB00691F64}" destId="{A441F373-AAE3-6B4C-8D9A-FFA3F520CA30}" srcOrd="0" destOrd="0" presId="urn:microsoft.com/office/officeart/2005/8/layout/vList2"/>
    <dgm:cxn modelId="{9EC0617C-6C99-314B-A5EF-F82649D0DA19}" type="presOf" srcId="{B6BD7034-30A0-8449-B326-8F8CD47C7ED7}" destId="{91EA30B5-CF7A-0E48-B4A4-BFBA55463B49}" srcOrd="0" destOrd="0" presId="urn:microsoft.com/office/officeart/2005/8/layout/vList2"/>
    <dgm:cxn modelId="{67FE563E-EC51-6840-9E87-990801E37CC5}" srcId="{868675C3-9250-F543-8DF8-EEF12BB004B1}" destId="{C528F572-13E6-FE41-84E5-2CF441E3A621}" srcOrd="4" destOrd="0" parTransId="{310C9693-CA6D-8E4C-B21D-97106F90426E}" sibTransId="{73D7BA46-D3C2-1E4A-9A82-7620AEB22E43}"/>
    <dgm:cxn modelId="{B05D3A29-DFB4-7345-8D11-3970520BFC52}" type="presParOf" srcId="{AD36A9ED-AC51-C947-8709-2BDB0A56EB0F}" destId="{EC8B34D3-E100-AB4B-B723-B303A0271765}" srcOrd="0" destOrd="0" presId="urn:microsoft.com/office/officeart/2005/8/layout/vList2"/>
    <dgm:cxn modelId="{381611B3-58BB-784A-BA3F-B64F8E44DE75}" type="presParOf" srcId="{AD36A9ED-AC51-C947-8709-2BDB0A56EB0F}" destId="{577C15E0-EC91-E441-9091-6197C6F15649}" srcOrd="1" destOrd="0" presId="urn:microsoft.com/office/officeart/2005/8/layout/vList2"/>
    <dgm:cxn modelId="{31CA5A61-904B-F84B-9B4D-00F167C9F539}" type="presParOf" srcId="{AD36A9ED-AC51-C947-8709-2BDB0A56EB0F}" destId="{537019A3-B914-DE43-AEAF-63F4B87F5B4B}" srcOrd="2" destOrd="0" presId="urn:microsoft.com/office/officeart/2005/8/layout/vList2"/>
    <dgm:cxn modelId="{C006DD08-A83D-1D40-A9A1-3F6A4E41CFBC}" type="presParOf" srcId="{AD36A9ED-AC51-C947-8709-2BDB0A56EB0F}" destId="{577FACD6-49DA-0B44-A94E-6D508EBC3679}" srcOrd="3" destOrd="0" presId="urn:microsoft.com/office/officeart/2005/8/layout/vList2"/>
    <dgm:cxn modelId="{E09A7597-56C5-8144-8111-CEE61B6F0E8F}" type="presParOf" srcId="{AD36A9ED-AC51-C947-8709-2BDB0A56EB0F}" destId="{91EA30B5-CF7A-0E48-B4A4-BFBA55463B49}" srcOrd="4" destOrd="0" presId="urn:microsoft.com/office/officeart/2005/8/layout/vList2"/>
    <dgm:cxn modelId="{57E68CDB-2DD7-1849-AE58-A632EC4FE046}" type="presParOf" srcId="{AD36A9ED-AC51-C947-8709-2BDB0A56EB0F}" destId="{9F488D22-DB2C-A345-84A0-8FB3088377A4}" srcOrd="5" destOrd="0" presId="urn:microsoft.com/office/officeart/2005/8/layout/vList2"/>
    <dgm:cxn modelId="{3D7DA0C5-55EF-6B4E-BCB0-6B9517E449FA}" type="presParOf" srcId="{AD36A9ED-AC51-C947-8709-2BDB0A56EB0F}" destId="{29880ACB-88DD-B248-BA09-97FA215870C9}" srcOrd="6" destOrd="0" presId="urn:microsoft.com/office/officeart/2005/8/layout/vList2"/>
    <dgm:cxn modelId="{69B59856-C9BD-8643-8B61-FC791EC0A0CD}" type="presParOf" srcId="{AD36A9ED-AC51-C947-8709-2BDB0A56EB0F}" destId="{E252EFCA-C052-C847-AE4E-8741BA9E568A}" srcOrd="7" destOrd="0" presId="urn:microsoft.com/office/officeart/2005/8/layout/vList2"/>
    <dgm:cxn modelId="{9E47A499-631F-CD46-97EE-C7018F6F3258}" type="presParOf" srcId="{AD36A9ED-AC51-C947-8709-2BDB0A56EB0F}" destId="{47FB7257-20AF-E84D-9230-BFE55882B2C1}" srcOrd="8" destOrd="0" presId="urn:microsoft.com/office/officeart/2005/8/layout/vList2"/>
    <dgm:cxn modelId="{3B4DE0CD-03CE-D440-A27B-E5666409FA73}" type="presParOf" srcId="{AD36A9ED-AC51-C947-8709-2BDB0A56EB0F}" destId="{2582F561-D218-554F-AC96-91D8D1251D17}" srcOrd="9" destOrd="0" presId="urn:microsoft.com/office/officeart/2005/8/layout/vList2"/>
    <dgm:cxn modelId="{C3057667-52A0-FD46-8880-8FA4603EA2CF}" type="presParOf" srcId="{AD36A9ED-AC51-C947-8709-2BDB0A56EB0F}" destId="{BA6B046A-A91C-7D42-9AD6-11FD2B153178}" srcOrd="10" destOrd="0" presId="urn:microsoft.com/office/officeart/2005/8/layout/vList2"/>
    <dgm:cxn modelId="{670556B7-44B8-9042-B65B-F1C83A6A6CE1}" type="presParOf" srcId="{AD36A9ED-AC51-C947-8709-2BDB0A56EB0F}" destId="{BD06070E-5C3F-8F45-8D7E-ED7182454326}" srcOrd="11" destOrd="0" presId="urn:microsoft.com/office/officeart/2005/8/layout/vList2"/>
    <dgm:cxn modelId="{41513689-8232-954E-8B82-27EFD0131DA8}" type="presParOf" srcId="{AD36A9ED-AC51-C947-8709-2BDB0A56EB0F}" destId="{57508BF8-45FC-9E47-9AEE-36F17100ED5F}" srcOrd="12" destOrd="0" presId="urn:microsoft.com/office/officeart/2005/8/layout/vList2"/>
    <dgm:cxn modelId="{5F32F6C3-5BF7-6A40-80D7-9A9E73D0C8BA}" type="presParOf" srcId="{AD36A9ED-AC51-C947-8709-2BDB0A56EB0F}" destId="{C2069FFD-8D81-AD44-A99E-27AAABF21429}" srcOrd="13" destOrd="0" presId="urn:microsoft.com/office/officeart/2005/8/layout/vList2"/>
    <dgm:cxn modelId="{86C1D7E8-392D-1440-9EE9-F94C0CECFD2F}" type="presParOf" srcId="{AD36A9ED-AC51-C947-8709-2BDB0A56EB0F}" destId="{A441F373-AAE3-6B4C-8D9A-FFA3F520CA30}" srcOrd="14" destOrd="0" presId="urn:microsoft.com/office/officeart/2005/8/layout/vList2"/>
    <dgm:cxn modelId="{55112AEF-FDD4-C840-85B9-CFF7EDBAF2E7}" type="presParOf" srcId="{AD36A9ED-AC51-C947-8709-2BDB0A56EB0F}" destId="{71D5D19D-4BD5-4446-A04F-FFDB1E7268A3}" srcOrd="15" destOrd="0" presId="urn:microsoft.com/office/officeart/2005/8/layout/vList2"/>
    <dgm:cxn modelId="{BD98D146-9157-9143-BFA6-7225401E635C}" type="presParOf" srcId="{AD36A9ED-AC51-C947-8709-2BDB0A56EB0F}" destId="{8126459B-8E4C-604E-B2D2-08EEB9388B8B}" srcOrd="16" destOrd="0" presId="urn:microsoft.com/office/officeart/2005/8/layout/vList2"/>
    <dgm:cxn modelId="{FF4756EF-0BA2-E241-9A2F-3306B0FD274F}" type="presParOf" srcId="{AD36A9ED-AC51-C947-8709-2BDB0A56EB0F}" destId="{AD04F022-ACCB-AF4C-A3DC-317F506A7D32}" srcOrd="17" destOrd="0" presId="urn:microsoft.com/office/officeart/2005/8/layout/vList2"/>
    <dgm:cxn modelId="{366F4B6E-5E2D-D147-8686-B771B0512EEF}" type="presParOf" srcId="{AD36A9ED-AC51-C947-8709-2BDB0A56EB0F}" destId="{241B27F6-2A84-4B44-86A8-FBDB8CB36009}" srcOrd="1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8B34D3-E100-AB4B-B723-B303A0271765}">
      <dsp:nvSpPr>
        <dsp:cNvPr id="0" name=""/>
        <dsp:cNvSpPr/>
      </dsp:nvSpPr>
      <dsp:spPr>
        <a:xfrm>
          <a:off x="0" y="866340"/>
          <a:ext cx="2668637" cy="26383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0: NA</a:t>
          </a:r>
          <a:endParaRPr lang="en-US" sz="1100" kern="1200" dirty="0"/>
        </a:p>
      </dsp:txBody>
      <dsp:txXfrm>
        <a:off x="12879" y="879219"/>
        <a:ext cx="2642879" cy="238077"/>
      </dsp:txXfrm>
    </dsp:sp>
    <dsp:sp modelId="{537019A3-B914-DE43-AEAF-63F4B87F5B4B}">
      <dsp:nvSpPr>
        <dsp:cNvPr id="0" name=""/>
        <dsp:cNvSpPr/>
      </dsp:nvSpPr>
      <dsp:spPr>
        <a:xfrm>
          <a:off x="0" y="1161855"/>
          <a:ext cx="2668637" cy="26383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1: 8th grade or less</a:t>
          </a:r>
          <a:endParaRPr lang="en-US" sz="1100" kern="1200" dirty="0"/>
        </a:p>
      </dsp:txBody>
      <dsp:txXfrm>
        <a:off x="12879" y="1174734"/>
        <a:ext cx="2642879" cy="238077"/>
      </dsp:txXfrm>
    </dsp:sp>
    <dsp:sp modelId="{91EA30B5-CF7A-0E48-B4A4-BFBA55463B49}">
      <dsp:nvSpPr>
        <dsp:cNvPr id="0" name=""/>
        <dsp:cNvSpPr/>
      </dsp:nvSpPr>
      <dsp:spPr>
        <a:xfrm>
          <a:off x="0" y="1457370"/>
          <a:ext cx="2668637" cy="26383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2: 9 - 12th grade, no diploma</a:t>
          </a:r>
          <a:endParaRPr lang="en-US" sz="1100" kern="1200" dirty="0"/>
        </a:p>
      </dsp:txBody>
      <dsp:txXfrm>
        <a:off x="12879" y="1470249"/>
        <a:ext cx="2642879" cy="238077"/>
      </dsp:txXfrm>
    </dsp:sp>
    <dsp:sp modelId="{29880ACB-88DD-B248-BA09-97FA215870C9}">
      <dsp:nvSpPr>
        <dsp:cNvPr id="0" name=""/>
        <dsp:cNvSpPr/>
      </dsp:nvSpPr>
      <dsp:spPr>
        <a:xfrm>
          <a:off x="0" y="1752885"/>
          <a:ext cx="2668637" cy="26383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3: high school graduate or GED completed</a:t>
          </a:r>
          <a:endParaRPr lang="en-US" sz="1100" kern="1200" dirty="0"/>
        </a:p>
      </dsp:txBody>
      <dsp:txXfrm>
        <a:off x="12879" y="1765764"/>
        <a:ext cx="2642879" cy="238077"/>
      </dsp:txXfrm>
    </dsp:sp>
    <dsp:sp modelId="{47FB7257-20AF-E84D-9230-BFE55882B2C1}">
      <dsp:nvSpPr>
        <dsp:cNvPr id="0" name=""/>
        <dsp:cNvSpPr/>
      </dsp:nvSpPr>
      <dsp:spPr>
        <a:xfrm>
          <a:off x="0" y="2048400"/>
          <a:ext cx="2668637" cy="26383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4: some college credit, but no degree</a:t>
          </a:r>
          <a:endParaRPr lang="en-US" sz="1100" kern="1200" dirty="0"/>
        </a:p>
      </dsp:txBody>
      <dsp:txXfrm>
        <a:off x="12879" y="2061279"/>
        <a:ext cx="2642879" cy="238077"/>
      </dsp:txXfrm>
    </dsp:sp>
    <dsp:sp modelId="{BA6B046A-A91C-7D42-9AD6-11FD2B153178}">
      <dsp:nvSpPr>
        <dsp:cNvPr id="0" name=""/>
        <dsp:cNvSpPr/>
      </dsp:nvSpPr>
      <dsp:spPr>
        <a:xfrm>
          <a:off x="0" y="2343915"/>
          <a:ext cx="2668637" cy="26383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5: Associate degree</a:t>
          </a:r>
          <a:endParaRPr lang="en-US" sz="1100" kern="1200" dirty="0"/>
        </a:p>
      </dsp:txBody>
      <dsp:txXfrm>
        <a:off x="12879" y="2356794"/>
        <a:ext cx="2642879" cy="238077"/>
      </dsp:txXfrm>
    </dsp:sp>
    <dsp:sp modelId="{57508BF8-45FC-9E47-9AEE-36F17100ED5F}">
      <dsp:nvSpPr>
        <dsp:cNvPr id="0" name=""/>
        <dsp:cNvSpPr/>
      </dsp:nvSpPr>
      <dsp:spPr>
        <a:xfrm>
          <a:off x="0" y="2639430"/>
          <a:ext cx="2668637" cy="26383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6: Bachelor's degree</a:t>
          </a:r>
          <a:endParaRPr lang="en-US" sz="1100" kern="1200" dirty="0"/>
        </a:p>
      </dsp:txBody>
      <dsp:txXfrm>
        <a:off x="12879" y="2652309"/>
        <a:ext cx="2642879" cy="238077"/>
      </dsp:txXfrm>
    </dsp:sp>
    <dsp:sp modelId="{A441F373-AAE3-6B4C-8D9A-FFA3F520CA30}">
      <dsp:nvSpPr>
        <dsp:cNvPr id="0" name=""/>
        <dsp:cNvSpPr/>
      </dsp:nvSpPr>
      <dsp:spPr>
        <a:xfrm>
          <a:off x="0" y="2934945"/>
          <a:ext cx="2668637" cy="26383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7: Master's degree</a:t>
          </a:r>
          <a:endParaRPr lang="en-US" sz="1100" kern="1200" dirty="0"/>
        </a:p>
      </dsp:txBody>
      <dsp:txXfrm>
        <a:off x="12879" y="2947824"/>
        <a:ext cx="2642879" cy="238077"/>
      </dsp:txXfrm>
    </dsp:sp>
    <dsp:sp modelId="{8126459B-8E4C-604E-B2D2-08EEB9388B8B}">
      <dsp:nvSpPr>
        <dsp:cNvPr id="0" name=""/>
        <dsp:cNvSpPr/>
      </dsp:nvSpPr>
      <dsp:spPr>
        <a:xfrm>
          <a:off x="0" y="3230460"/>
          <a:ext cx="2668637" cy="26383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8: Doctorate or professional degree</a:t>
          </a:r>
          <a:endParaRPr lang="en-US" sz="1100" kern="1200" dirty="0"/>
        </a:p>
      </dsp:txBody>
      <dsp:txXfrm>
        <a:off x="12879" y="3243339"/>
        <a:ext cx="2642879" cy="238077"/>
      </dsp:txXfrm>
    </dsp:sp>
    <dsp:sp modelId="{241B27F6-2A84-4B44-86A8-FBDB8CB36009}">
      <dsp:nvSpPr>
        <dsp:cNvPr id="0" name=""/>
        <dsp:cNvSpPr/>
      </dsp:nvSpPr>
      <dsp:spPr>
        <a:xfrm>
          <a:off x="0" y="3525975"/>
          <a:ext cx="2668637" cy="26383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9: Unknown</a:t>
          </a:r>
          <a:endParaRPr lang="en-US" sz="1100" kern="1200" dirty="0"/>
        </a:p>
      </dsp:txBody>
      <dsp:txXfrm>
        <a:off x="12879" y="3538854"/>
        <a:ext cx="2642879" cy="23807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8B34D3-E100-AB4B-B723-B303A0271765}">
      <dsp:nvSpPr>
        <dsp:cNvPr id="0" name=""/>
        <dsp:cNvSpPr/>
      </dsp:nvSpPr>
      <dsp:spPr>
        <a:xfrm>
          <a:off x="0" y="866340"/>
          <a:ext cx="2668637" cy="26383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0: NA</a:t>
          </a:r>
          <a:endParaRPr lang="en-US" sz="1100" kern="1200" dirty="0"/>
        </a:p>
      </dsp:txBody>
      <dsp:txXfrm>
        <a:off x="12879" y="879219"/>
        <a:ext cx="2642879" cy="238077"/>
      </dsp:txXfrm>
    </dsp:sp>
    <dsp:sp modelId="{537019A3-B914-DE43-AEAF-63F4B87F5B4B}">
      <dsp:nvSpPr>
        <dsp:cNvPr id="0" name=""/>
        <dsp:cNvSpPr/>
      </dsp:nvSpPr>
      <dsp:spPr>
        <a:xfrm>
          <a:off x="0" y="1161855"/>
          <a:ext cx="2668637" cy="26383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1: 8th grade or less</a:t>
          </a:r>
          <a:endParaRPr lang="en-US" sz="1100" kern="1200" dirty="0"/>
        </a:p>
      </dsp:txBody>
      <dsp:txXfrm>
        <a:off x="12879" y="1174734"/>
        <a:ext cx="2642879" cy="238077"/>
      </dsp:txXfrm>
    </dsp:sp>
    <dsp:sp modelId="{91EA30B5-CF7A-0E48-B4A4-BFBA55463B49}">
      <dsp:nvSpPr>
        <dsp:cNvPr id="0" name=""/>
        <dsp:cNvSpPr/>
      </dsp:nvSpPr>
      <dsp:spPr>
        <a:xfrm>
          <a:off x="0" y="1457370"/>
          <a:ext cx="2668637" cy="26383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2: 9 - 12th grade, no diploma</a:t>
          </a:r>
          <a:endParaRPr lang="en-US" sz="1100" kern="1200" dirty="0"/>
        </a:p>
      </dsp:txBody>
      <dsp:txXfrm>
        <a:off x="12879" y="1470249"/>
        <a:ext cx="2642879" cy="238077"/>
      </dsp:txXfrm>
    </dsp:sp>
    <dsp:sp modelId="{29880ACB-88DD-B248-BA09-97FA215870C9}">
      <dsp:nvSpPr>
        <dsp:cNvPr id="0" name=""/>
        <dsp:cNvSpPr/>
      </dsp:nvSpPr>
      <dsp:spPr>
        <a:xfrm>
          <a:off x="0" y="1752885"/>
          <a:ext cx="2668637" cy="26383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3: high school graduate or GED completed</a:t>
          </a:r>
          <a:endParaRPr lang="en-US" sz="1100" kern="1200" dirty="0"/>
        </a:p>
      </dsp:txBody>
      <dsp:txXfrm>
        <a:off x="12879" y="1765764"/>
        <a:ext cx="2642879" cy="238077"/>
      </dsp:txXfrm>
    </dsp:sp>
    <dsp:sp modelId="{47FB7257-20AF-E84D-9230-BFE55882B2C1}">
      <dsp:nvSpPr>
        <dsp:cNvPr id="0" name=""/>
        <dsp:cNvSpPr/>
      </dsp:nvSpPr>
      <dsp:spPr>
        <a:xfrm>
          <a:off x="0" y="2048400"/>
          <a:ext cx="2668637" cy="26383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4: some college credit, but no degree</a:t>
          </a:r>
          <a:endParaRPr lang="en-US" sz="1100" kern="1200" dirty="0"/>
        </a:p>
      </dsp:txBody>
      <dsp:txXfrm>
        <a:off x="12879" y="2061279"/>
        <a:ext cx="2642879" cy="238077"/>
      </dsp:txXfrm>
    </dsp:sp>
    <dsp:sp modelId="{BA6B046A-A91C-7D42-9AD6-11FD2B153178}">
      <dsp:nvSpPr>
        <dsp:cNvPr id="0" name=""/>
        <dsp:cNvSpPr/>
      </dsp:nvSpPr>
      <dsp:spPr>
        <a:xfrm>
          <a:off x="0" y="2343915"/>
          <a:ext cx="2668637" cy="26383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5: Associate degree</a:t>
          </a:r>
          <a:endParaRPr lang="en-US" sz="1100" kern="1200" dirty="0"/>
        </a:p>
      </dsp:txBody>
      <dsp:txXfrm>
        <a:off x="12879" y="2356794"/>
        <a:ext cx="2642879" cy="238077"/>
      </dsp:txXfrm>
    </dsp:sp>
    <dsp:sp modelId="{57508BF8-45FC-9E47-9AEE-36F17100ED5F}">
      <dsp:nvSpPr>
        <dsp:cNvPr id="0" name=""/>
        <dsp:cNvSpPr/>
      </dsp:nvSpPr>
      <dsp:spPr>
        <a:xfrm>
          <a:off x="0" y="2639430"/>
          <a:ext cx="2668637" cy="26383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6: Bachelor's degree</a:t>
          </a:r>
          <a:endParaRPr lang="en-US" sz="1100" kern="1200" dirty="0"/>
        </a:p>
      </dsp:txBody>
      <dsp:txXfrm>
        <a:off x="12879" y="2652309"/>
        <a:ext cx="2642879" cy="238077"/>
      </dsp:txXfrm>
    </dsp:sp>
    <dsp:sp modelId="{A441F373-AAE3-6B4C-8D9A-FFA3F520CA30}">
      <dsp:nvSpPr>
        <dsp:cNvPr id="0" name=""/>
        <dsp:cNvSpPr/>
      </dsp:nvSpPr>
      <dsp:spPr>
        <a:xfrm>
          <a:off x="0" y="2934945"/>
          <a:ext cx="2668637" cy="26383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7: Master's degree</a:t>
          </a:r>
          <a:endParaRPr lang="en-US" sz="1100" kern="1200" dirty="0"/>
        </a:p>
      </dsp:txBody>
      <dsp:txXfrm>
        <a:off x="12879" y="2947824"/>
        <a:ext cx="2642879" cy="238077"/>
      </dsp:txXfrm>
    </dsp:sp>
    <dsp:sp modelId="{8126459B-8E4C-604E-B2D2-08EEB9388B8B}">
      <dsp:nvSpPr>
        <dsp:cNvPr id="0" name=""/>
        <dsp:cNvSpPr/>
      </dsp:nvSpPr>
      <dsp:spPr>
        <a:xfrm>
          <a:off x="0" y="3230460"/>
          <a:ext cx="2668637" cy="26383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8: Doctorate or professional degree</a:t>
          </a:r>
          <a:endParaRPr lang="en-US" sz="1100" kern="1200" dirty="0"/>
        </a:p>
      </dsp:txBody>
      <dsp:txXfrm>
        <a:off x="12879" y="3243339"/>
        <a:ext cx="2642879" cy="238077"/>
      </dsp:txXfrm>
    </dsp:sp>
    <dsp:sp modelId="{241B27F6-2A84-4B44-86A8-FBDB8CB36009}">
      <dsp:nvSpPr>
        <dsp:cNvPr id="0" name=""/>
        <dsp:cNvSpPr/>
      </dsp:nvSpPr>
      <dsp:spPr>
        <a:xfrm>
          <a:off x="0" y="3525975"/>
          <a:ext cx="2668637" cy="26383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9: Unknown</a:t>
          </a:r>
          <a:endParaRPr lang="en-US" sz="1100" kern="1200" dirty="0"/>
        </a:p>
      </dsp:txBody>
      <dsp:txXfrm>
        <a:off x="12879" y="3538854"/>
        <a:ext cx="2642879" cy="23807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8B34D3-E100-AB4B-B723-B303A0271765}">
      <dsp:nvSpPr>
        <dsp:cNvPr id="0" name=""/>
        <dsp:cNvSpPr/>
      </dsp:nvSpPr>
      <dsp:spPr>
        <a:xfrm>
          <a:off x="0" y="866340"/>
          <a:ext cx="2668637" cy="26383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0: NA</a:t>
          </a:r>
          <a:endParaRPr lang="en-US" sz="1100" kern="1200" dirty="0"/>
        </a:p>
      </dsp:txBody>
      <dsp:txXfrm>
        <a:off x="12879" y="879219"/>
        <a:ext cx="2642879" cy="238077"/>
      </dsp:txXfrm>
    </dsp:sp>
    <dsp:sp modelId="{537019A3-B914-DE43-AEAF-63F4B87F5B4B}">
      <dsp:nvSpPr>
        <dsp:cNvPr id="0" name=""/>
        <dsp:cNvSpPr/>
      </dsp:nvSpPr>
      <dsp:spPr>
        <a:xfrm>
          <a:off x="0" y="1161855"/>
          <a:ext cx="2668637" cy="26383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1: 8th grade or less</a:t>
          </a:r>
          <a:endParaRPr lang="en-US" sz="1100" kern="1200" dirty="0"/>
        </a:p>
      </dsp:txBody>
      <dsp:txXfrm>
        <a:off x="12879" y="1174734"/>
        <a:ext cx="2642879" cy="238077"/>
      </dsp:txXfrm>
    </dsp:sp>
    <dsp:sp modelId="{91EA30B5-CF7A-0E48-B4A4-BFBA55463B49}">
      <dsp:nvSpPr>
        <dsp:cNvPr id="0" name=""/>
        <dsp:cNvSpPr/>
      </dsp:nvSpPr>
      <dsp:spPr>
        <a:xfrm>
          <a:off x="0" y="1457370"/>
          <a:ext cx="2668637" cy="26383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2: 9 - 12th grade, no diploma</a:t>
          </a:r>
          <a:endParaRPr lang="en-US" sz="1100" kern="1200" dirty="0"/>
        </a:p>
      </dsp:txBody>
      <dsp:txXfrm>
        <a:off x="12879" y="1470249"/>
        <a:ext cx="2642879" cy="238077"/>
      </dsp:txXfrm>
    </dsp:sp>
    <dsp:sp modelId="{29880ACB-88DD-B248-BA09-97FA215870C9}">
      <dsp:nvSpPr>
        <dsp:cNvPr id="0" name=""/>
        <dsp:cNvSpPr/>
      </dsp:nvSpPr>
      <dsp:spPr>
        <a:xfrm>
          <a:off x="0" y="1752885"/>
          <a:ext cx="2668637" cy="26383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3: high school graduate or GED completed</a:t>
          </a:r>
          <a:endParaRPr lang="en-US" sz="1100" kern="1200" dirty="0"/>
        </a:p>
      </dsp:txBody>
      <dsp:txXfrm>
        <a:off x="12879" y="1765764"/>
        <a:ext cx="2642879" cy="238077"/>
      </dsp:txXfrm>
    </dsp:sp>
    <dsp:sp modelId="{47FB7257-20AF-E84D-9230-BFE55882B2C1}">
      <dsp:nvSpPr>
        <dsp:cNvPr id="0" name=""/>
        <dsp:cNvSpPr/>
      </dsp:nvSpPr>
      <dsp:spPr>
        <a:xfrm>
          <a:off x="0" y="2048400"/>
          <a:ext cx="2668637" cy="26383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4: some college credit, but no degree</a:t>
          </a:r>
          <a:endParaRPr lang="en-US" sz="1100" kern="1200" dirty="0"/>
        </a:p>
      </dsp:txBody>
      <dsp:txXfrm>
        <a:off x="12879" y="2061279"/>
        <a:ext cx="2642879" cy="238077"/>
      </dsp:txXfrm>
    </dsp:sp>
    <dsp:sp modelId="{BA6B046A-A91C-7D42-9AD6-11FD2B153178}">
      <dsp:nvSpPr>
        <dsp:cNvPr id="0" name=""/>
        <dsp:cNvSpPr/>
      </dsp:nvSpPr>
      <dsp:spPr>
        <a:xfrm>
          <a:off x="0" y="2343915"/>
          <a:ext cx="2668637" cy="26383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5: Associate degree</a:t>
          </a:r>
          <a:endParaRPr lang="en-US" sz="1100" kern="1200" dirty="0"/>
        </a:p>
      </dsp:txBody>
      <dsp:txXfrm>
        <a:off x="12879" y="2356794"/>
        <a:ext cx="2642879" cy="238077"/>
      </dsp:txXfrm>
    </dsp:sp>
    <dsp:sp modelId="{57508BF8-45FC-9E47-9AEE-36F17100ED5F}">
      <dsp:nvSpPr>
        <dsp:cNvPr id="0" name=""/>
        <dsp:cNvSpPr/>
      </dsp:nvSpPr>
      <dsp:spPr>
        <a:xfrm>
          <a:off x="0" y="2639430"/>
          <a:ext cx="2668637" cy="26383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6: Bachelor's degree</a:t>
          </a:r>
          <a:endParaRPr lang="en-US" sz="1100" kern="1200" dirty="0"/>
        </a:p>
      </dsp:txBody>
      <dsp:txXfrm>
        <a:off x="12879" y="2652309"/>
        <a:ext cx="2642879" cy="238077"/>
      </dsp:txXfrm>
    </dsp:sp>
    <dsp:sp modelId="{A441F373-AAE3-6B4C-8D9A-FFA3F520CA30}">
      <dsp:nvSpPr>
        <dsp:cNvPr id="0" name=""/>
        <dsp:cNvSpPr/>
      </dsp:nvSpPr>
      <dsp:spPr>
        <a:xfrm>
          <a:off x="0" y="2934945"/>
          <a:ext cx="2668637" cy="26383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7: Master's degree</a:t>
          </a:r>
          <a:endParaRPr lang="en-US" sz="1100" kern="1200" dirty="0"/>
        </a:p>
      </dsp:txBody>
      <dsp:txXfrm>
        <a:off x="12879" y="2947824"/>
        <a:ext cx="2642879" cy="238077"/>
      </dsp:txXfrm>
    </dsp:sp>
    <dsp:sp modelId="{8126459B-8E4C-604E-B2D2-08EEB9388B8B}">
      <dsp:nvSpPr>
        <dsp:cNvPr id="0" name=""/>
        <dsp:cNvSpPr/>
      </dsp:nvSpPr>
      <dsp:spPr>
        <a:xfrm>
          <a:off x="0" y="3230460"/>
          <a:ext cx="2668637" cy="26383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8: Doctorate or professional degree</a:t>
          </a:r>
          <a:endParaRPr lang="en-US" sz="1100" kern="1200" dirty="0"/>
        </a:p>
      </dsp:txBody>
      <dsp:txXfrm>
        <a:off x="12879" y="3243339"/>
        <a:ext cx="2642879" cy="238077"/>
      </dsp:txXfrm>
    </dsp:sp>
    <dsp:sp modelId="{241B27F6-2A84-4B44-86A8-FBDB8CB36009}">
      <dsp:nvSpPr>
        <dsp:cNvPr id="0" name=""/>
        <dsp:cNvSpPr/>
      </dsp:nvSpPr>
      <dsp:spPr>
        <a:xfrm>
          <a:off x="0" y="3525975"/>
          <a:ext cx="2668637" cy="26383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9: Unknown</a:t>
          </a:r>
          <a:endParaRPr lang="en-US" sz="1100" kern="1200" dirty="0"/>
        </a:p>
      </dsp:txBody>
      <dsp:txXfrm>
        <a:off x="12879" y="3538854"/>
        <a:ext cx="2642879" cy="23807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9F9783-5713-AD42-AE5E-33F737EDFC84}" type="datetimeFigureOut">
              <a:rPr lang="en-US" smtClean="0"/>
              <a:t>4/25/16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F896A1-2CEF-8848-B6E0-401CA96650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2761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F896A1-2CEF-8848-B6E0-401CA96650F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1722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F896A1-2CEF-8848-B6E0-401CA96650F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6134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F896A1-2CEF-8848-B6E0-401CA96650F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4035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F896A1-2CEF-8848-B6E0-401CA96650F1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5482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F896A1-2CEF-8848-B6E0-401CA96650F1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00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F896A1-2CEF-8848-B6E0-401CA96650F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9082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F896A1-2CEF-8848-B6E0-401CA96650F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4688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F896A1-2CEF-8848-B6E0-401CA96650F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7447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F896A1-2CEF-8848-B6E0-401CA96650F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9577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F896A1-2CEF-8848-B6E0-401CA96650F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4915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F896A1-2CEF-8848-B6E0-401CA96650F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4273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F896A1-2CEF-8848-B6E0-401CA96650F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0949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F896A1-2CEF-8848-B6E0-401CA96650F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5724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F68E2-58F2-4D09-BE8B-E3BD06533059}" type="datetimeFigureOut">
              <a:rPr lang="en-US" dirty="0"/>
              <a:t>4/25/16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6473-DF6D-4702-B328-E0DD40540A4E}" type="datetimeFigureOut">
              <a:rPr lang="en-US" dirty="0"/>
              <a:t>4/25/16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F7E3A-B166-407D-9866-32884E7D5B37}" type="datetimeFigureOut">
              <a:rPr lang="en-US" dirty="0"/>
              <a:t>4/25/16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FC5F6-F338-4AE4-BB23-26385BCFC423}" type="datetimeFigureOut">
              <a:rPr lang="en-US" dirty="0"/>
              <a:t>4/25/16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 dirty="0"/>
              <a:t>4/25/16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4D41-86C1-4908-B66A-0B50CEB3BF29}" type="datetimeFigureOut">
              <a:rPr lang="en-US" dirty="0"/>
              <a:t>4/25/16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6E2C-56C1-4E0D-A793-0088A7FDD37E}" type="datetimeFigureOut">
              <a:rPr lang="en-US" dirty="0"/>
              <a:t>4/25/16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dirty="0"/>
              <a:t>4/25/16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 dirty="0"/>
              <a:t>4/25/16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2ABBEA6-7C60-4B02-AE87-00D78D8422AF}" type="datetimeFigureOut">
              <a:rPr lang="en-US" dirty="0"/>
              <a:t>4/25/16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D897-D46E-4AD2-BD9B-49DD3E640873}" type="datetimeFigureOut">
              <a:rPr lang="en-US" dirty="0"/>
              <a:t>4/25/16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8624D31-43A5-475A-80CF-332C9F6DCF35}" type="datetimeFigureOut">
              <a:rPr lang="en-US" dirty="0"/>
              <a:t>4/25/16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4" Type="http://schemas.openxmlformats.org/officeDocument/2006/relationships/diagramData" Target="../diagrams/data1.xml"/><Relationship Id="rId5" Type="http://schemas.openxmlformats.org/officeDocument/2006/relationships/diagramLayout" Target="../diagrams/layout1.xml"/><Relationship Id="rId6" Type="http://schemas.openxmlformats.org/officeDocument/2006/relationships/diagramQuickStyle" Target="../diagrams/quickStyle1.xml"/><Relationship Id="rId7" Type="http://schemas.openxmlformats.org/officeDocument/2006/relationships/diagramColors" Target="../diagrams/colors1.xml"/><Relationship Id="rId8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4" Type="http://schemas.openxmlformats.org/officeDocument/2006/relationships/diagramLayout" Target="../diagrams/layout2.xml"/><Relationship Id="rId5" Type="http://schemas.openxmlformats.org/officeDocument/2006/relationships/diagramQuickStyle" Target="../diagrams/quickStyle2.xml"/><Relationship Id="rId6" Type="http://schemas.openxmlformats.org/officeDocument/2006/relationships/diagramColors" Target="../diagrams/colors2.xml"/><Relationship Id="rId7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4" Type="http://schemas.openxmlformats.org/officeDocument/2006/relationships/diagramLayout" Target="../diagrams/layout3.xml"/><Relationship Id="rId5" Type="http://schemas.openxmlformats.org/officeDocument/2006/relationships/diagramQuickStyle" Target="../diagrams/quickStyle3.xml"/><Relationship Id="rId6" Type="http://schemas.openxmlformats.org/officeDocument/2006/relationships/diagramColors" Target="../diagrams/colors3.xml"/><Relationship Id="rId7" Type="http://schemas.microsoft.com/office/2007/relationships/diagramDrawing" Target="../diagrams/drawing3.xml"/><Relationship Id="rId8" Type="http://schemas.openxmlformats.org/officeDocument/2006/relationships/image" Target="../media/image10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tif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tif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tif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tiff"/><Relationship Id="rId3" Type="http://schemas.openxmlformats.org/officeDocument/2006/relationships/image" Target="../media/image18.tif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tiff"/><Relationship Id="rId3" Type="http://schemas.openxmlformats.org/officeDocument/2006/relationships/image" Target="../media/image20.tif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tif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79" y="2038662"/>
            <a:ext cx="10535087" cy="1663908"/>
          </a:xfrm>
        </p:spPr>
        <p:txBody>
          <a:bodyPr>
            <a:noAutofit/>
          </a:bodyPr>
          <a:lstStyle/>
          <a:p>
            <a:pPr algn="ctr"/>
            <a:r>
              <a:rPr lang="en-US" sz="6600" dirty="0" smtClean="0"/>
              <a:t>Death Records in </a:t>
            </a:r>
            <a:br>
              <a:rPr lang="en-US" sz="6600" dirty="0" smtClean="0"/>
            </a:br>
            <a:r>
              <a:rPr lang="en-US" sz="6600" dirty="0" smtClean="0"/>
              <a:t>United States of America</a:t>
            </a:r>
            <a:endParaRPr lang="en-US" sz="6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20000"/>
          </a:bodyPr>
          <a:lstStyle/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							</a:t>
            </a:r>
            <a:r>
              <a:rPr lang="en-US" dirty="0" err="1" smtClean="0"/>
              <a:t>Sushant</a:t>
            </a:r>
            <a:r>
              <a:rPr lang="en-US" dirty="0" smtClean="0"/>
              <a:t> </a:t>
            </a:r>
            <a:r>
              <a:rPr lang="en-US" dirty="0" err="1" smtClean="0"/>
              <a:t>deepak</a:t>
            </a:r>
            <a:r>
              <a:rPr lang="en-US" dirty="0" smtClean="0"/>
              <a:t> </a:t>
            </a:r>
            <a:r>
              <a:rPr lang="en-US" dirty="0" err="1" smtClean="0"/>
              <a:t>parkhi</a:t>
            </a:r>
            <a:endParaRPr lang="en-US" dirty="0" smtClean="0"/>
          </a:p>
          <a:p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334236" y="3702570"/>
            <a:ext cx="100611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Leading causes of Death in 2014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10515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69430" y="1249974"/>
            <a:ext cx="10448144" cy="8036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59568" y="104931"/>
            <a:ext cx="1100278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>
                <a:latin typeface="+mj-lt"/>
              </a:rPr>
              <a:t>Distribution of Suicide Cases for Both Male and Female</a:t>
            </a:r>
            <a:endParaRPr lang="en-US" sz="3000" dirty="0">
              <a:latin typeface="+mj-lt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3150" y="838200"/>
            <a:ext cx="750570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834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itle 1"/>
          <p:cNvSpPr>
            <a:spLocks noGrp="1"/>
          </p:cNvSpPr>
          <p:nvPr>
            <p:ph type="title"/>
          </p:nvPr>
        </p:nvSpPr>
        <p:spPr>
          <a:xfrm>
            <a:off x="1117158" y="704042"/>
            <a:ext cx="10058400" cy="807078"/>
          </a:xfrm>
        </p:spPr>
        <p:txBody>
          <a:bodyPr>
            <a:normAutofit fontScale="90000"/>
          </a:bodyPr>
          <a:lstStyle/>
          <a:p>
            <a:r>
              <a:rPr lang="en-US" sz="7200" dirty="0" smtClean="0"/>
              <a:t>Facts and Figures from Data</a:t>
            </a:r>
            <a:endParaRPr lang="en-US" sz="7200" dirty="0"/>
          </a:p>
        </p:txBody>
      </p:sp>
      <p:sp>
        <p:nvSpPr>
          <p:cNvPr id="15" name="Round Diagonal Corner Rectangle 14"/>
          <p:cNvSpPr/>
          <p:nvPr/>
        </p:nvSpPr>
        <p:spPr>
          <a:xfrm flipH="1">
            <a:off x="4560404" y="2877813"/>
            <a:ext cx="1142702" cy="1142701"/>
          </a:xfrm>
          <a:prstGeom prst="round2DiagRect">
            <a:avLst/>
          </a:prstGeom>
          <a:solidFill>
            <a:schemeClr val="accent2"/>
          </a:solidFill>
          <a:ln w="571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r>
              <a:rPr lang="en-US" sz="2399" dirty="0" smtClean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9,775</a:t>
            </a:r>
            <a:endParaRPr lang="en-US" sz="2399" baseline="300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280335" y="3079926"/>
            <a:ext cx="317199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914126"/>
            <a:r>
              <a:rPr lang="en-US" sz="2800" dirty="0" smtClean="0">
                <a:solidFill>
                  <a:schemeClr val="accent2"/>
                </a:solidFill>
                <a:latin typeface="Calibri" charset="0"/>
                <a:ea typeface="Calibri" charset="0"/>
                <a:cs typeface="Calibri" charset="0"/>
              </a:rPr>
              <a:t>Female</a:t>
            </a:r>
          </a:p>
          <a:p>
            <a:pPr algn="r" defTabSz="914126"/>
            <a:r>
              <a:rPr lang="en-US" sz="2000" dirty="0" smtClean="0">
                <a:latin typeface="Calibri" charset="0"/>
                <a:ea typeface="Calibri" charset="0"/>
                <a:cs typeface="Calibri" charset="0"/>
              </a:rPr>
              <a:t>No. of Suicide Cases</a:t>
            </a:r>
            <a:endParaRPr lang="en-US" sz="20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7" name="Round Diagonal Corner Rectangle 16"/>
          <p:cNvSpPr/>
          <p:nvPr/>
        </p:nvSpPr>
        <p:spPr>
          <a:xfrm>
            <a:off x="4560404" y="4244207"/>
            <a:ext cx="1143000" cy="1143000"/>
          </a:xfrm>
          <a:prstGeom prst="round2DiagRect">
            <a:avLst/>
          </a:prstGeom>
          <a:solidFill>
            <a:schemeClr val="accent3"/>
          </a:solidFill>
          <a:ln w="571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r>
              <a:rPr lang="en-US" sz="2000" dirty="0" smtClean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33,357</a:t>
            </a:r>
            <a:endParaRPr lang="en-US" sz="2000" baseline="300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388410" y="4446503"/>
            <a:ext cx="317199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914126"/>
            <a:r>
              <a:rPr lang="en-US" sz="2800" dirty="0" smtClean="0">
                <a:solidFill>
                  <a:schemeClr val="accent2"/>
                </a:solidFill>
                <a:latin typeface="Calibri" charset="0"/>
                <a:ea typeface="Calibri" charset="0"/>
                <a:cs typeface="Calibri" charset="0"/>
              </a:rPr>
              <a:t>Male</a:t>
            </a:r>
          </a:p>
          <a:p>
            <a:pPr algn="r" defTabSz="914126"/>
            <a:r>
              <a:rPr lang="en-US" sz="2000" dirty="0" smtClean="0">
                <a:latin typeface="Calibri" charset="0"/>
                <a:ea typeface="Calibri" charset="0"/>
                <a:cs typeface="Calibri" charset="0"/>
              </a:rPr>
              <a:t>No. of Suicide Cases</a:t>
            </a:r>
            <a:endParaRPr lang="en-US" sz="20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9" name="Round Diagonal Corner Rectangle 18"/>
          <p:cNvSpPr/>
          <p:nvPr/>
        </p:nvSpPr>
        <p:spPr>
          <a:xfrm>
            <a:off x="5850986" y="2192190"/>
            <a:ext cx="1828324" cy="1828324"/>
          </a:xfrm>
          <a:prstGeom prst="round2DiagRect">
            <a:avLst/>
          </a:prstGeom>
          <a:ln w="571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r>
              <a:rPr lang="en-US" sz="5998" dirty="0" smtClean="0">
                <a:solidFill>
                  <a:prstClr val="white"/>
                </a:solidFill>
                <a:latin typeface="Calibri" charset="0"/>
                <a:ea typeface="Calibri" charset="0"/>
                <a:cs typeface="Calibri" charset="0"/>
              </a:rPr>
              <a:t>77</a:t>
            </a:r>
            <a:r>
              <a:rPr lang="en-US" sz="5998" baseline="30000" dirty="0" smtClean="0">
                <a:solidFill>
                  <a:prstClr val="white"/>
                </a:solidFill>
                <a:latin typeface="Calibri" charset="0"/>
                <a:ea typeface="Calibri" charset="0"/>
                <a:cs typeface="Calibri" charset="0"/>
              </a:rPr>
              <a:t>%</a:t>
            </a:r>
            <a:endParaRPr lang="en-US" sz="5998" baseline="30000" dirty="0">
              <a:solidFill>
                <a:prstClr val="white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7827190" y="2664427"/>
            <a:ext cx="317199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126"/>
            <a:r>
              <a:rPr lang="en-US" sz="2800" dirty="0" smtClean="0">
                <a:solidFill>
                  <a:schemeClr val="accent2"/>
                </a:solidFill>
                <a:latin typeface="Calibri" charset="0"/>
                <a:ea typeface="Calibri" charset="0"/>
                <a:cs typeface="Calibri" charset="0"/>
              </a:rPr>
              <a:t>Male</a:t>
            </a:r>
          </a:p>
          <a:p>
            <a:pPr defTabSz="914126"/>
            <a:r>
              <a:rPr lang="en-US" sz="2000" dirty="0" smtClean="0">
                <a:latin typeface="Calibri" charset="0"/>
                <a:ea typeface="Calibri" charset="0"/>
                <a:cs typeface="Calibri" charset="0"/>
              </a:rPr>
              <a:t>Percentage of Suicide Cases</a:t>
            </a:r>
            <a:endParaRPr lang="en-US" sz="20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3" name="Round Diagonal Corner Rectangle 22"/>
          <p:cNvSpPr/>
          <p:nvPr/>
        </p:nvSpPr>
        <p:spPr>
          <a:xfrm flipH="1">
            <a:off x="5850987" y="4141508"/>
            <a:ext cx="1645491" cy="1645491"/>
          </a:xfrm>
          <a:prstGeom prst="round2DiagRect">
            <a:avLst/>
          </a:prstGeom>
          <a:solidFill>
            <a:schemeClr val="accent4"/>
          </a:solidFill>
          <a:ln w="571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r>
              <a:rPr lang="en-US" sz="4400" dirty="0" smtClean="0">
                <a:solidFill>
                  <a:prstClr val="white"/>
                </a:solidFill>
                <a:latin typeface="Calibri" charset="0"/>
                <a:ea typeface="Calibri" charset="0"/>
                <a:cs typeface="Calibri" charset="0"/>
              </a:rPr>
              <a:t>22</a:t>
            </a:r>
            <a:r>
              <a:rPr lang="en-US" sz="4400" baseline="30000" dirty="0" smtClean="0">
                <a:solidFill>
                  <a:prstClr val="white"/>
                </a:solidFill>
                <a:latin typeface="Calibri" charset="0"/>
                <a:ea typeface="Calibri" charset="0"/>
                <a:cs typeface="Calibri" charset="0"/>
              </a:rPr>
              <a:t>%</a:t>
            </a:r>
            <a:endParaRPr lang="en-US" sz="4400" baseline="30000" dirty="0">
              <a:solidFill>
                <a:prstClr val="white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7827190" y="4556210"/>
            <a:ext cx="317199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126"/>
            <a:r>
              <a:rPr lang="en-US" sz="2800" dirty="0" smtClean="0">
                <a:solidFill>
                  <a:schemeClr val="accent2"/>
                </a:solidFill>
                <a:latin typeface="Calibri" charset="0"/>
                <a:ea typeface="Calibri" charset="0"/>
                <a:cs typeface="Calibri" charset="0"/>
              </a:rPr>
              <a:t>Female</a:t>
            </a:r>
          </a:p>
          <a:p>
            <a:pPr defTabSz="914126"/>
            <a:r>
              <a:rPr lang="en-US" sz="2000" dirty="0" smtClean="0">
                <a:latin typeface="Calibri" charset="0"/>
                <a:ea typeface="Calibri" charset="0"/>
                <a:cs typeface="Calibri" charset="0"/>
              </a:rPr>
              <a:t>Percentage of Suicide Cases</a:t>
            </a:r>
            <a:endParaRPr lang="en-US" sz="2000" dirty="0"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9599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69430" y="1249974"/>
            <a:ext cx="10448144" cy="8036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59568" y="104931"/>
            <a:ext cx="1100278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>
                <a:latin typeface="+mj-lt"/>
              </a:rPr>
              <a:t>Distribution of Suicide Cases for Both Male and Female over Education</a:t>
            </a:r>
            <a:endParaRPr lang="en-US" sz="3000" dirty="0">
              <a:latin typeface="+mj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t="9939"/>
          <a:stretch/>
        </p:blipFill>
        <p:spPr>
          <a:xfrm>
            <a:off x="304696" y="899413"/>
            <a:ext cx="9004300" cy="4895316"/>
          </a:xfrm>
          <a:prstGeom prst="rect">
            <a:avLst/>
          </a:prstGeom>
        </p:spPr>
      </p:pic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1781804171"/>
              </p:ext>
            </p:extLst>
          </p:nvPr>
        </p:nvGraphicFramePr>
        <p:xfrm>
          <a:off x="9279016" y="1249974"/>
          <a:ext cx="2668637" cy="46561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571865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itle 1"/>
          <p:cNvSpPr>
            <a:spLocks noGrp="1"/>
          </p:cNvSpPr>
          <p:nvPr>
            <p:ph type="title"/>
          </p:nvPr>
        </p:nvSpPr>
        <p:spPr>
          <a:xfrm>
            <a:off x="1117158" y="704042"/>
            <a:ext cx="10058400" cy="807078"/>
          </a:xfrm>
        </p:spPr>
        <p:txBody>
          <a:bodyPr>
            <a:normAutofit fontScale="90000"/>
          </a:bodyPr>
          <a:lstStyle/>
          <a:p>
            <a:r>
              <a:rPr lang="en-US" sz="7200" dirty="0" smtClean="0"/>
              <a:t>Facts and Figures from Data</a:t>
            </a:r>
            <a:endParaRPr lang="en-US" sz="7200" dirty="0"/>
          </a:p>
        </p:txBody>
      </p:sp>
      <p:sp>
        <p:nvSpPr>
          <p:cNvPr id="15" name="Round Diagonal Corner Rectangle 14"/>
          <p:cNvSpPr/>
          <p:nvPr/>
        </p:nvSpPr>
        <p:spPr>
          <a:xfrm flipH="1">
            <a:off x="4560404" y="2877813"/>
            <a:ext cx="1142702" cy="1142701"/>
          </a:xfrm>
          <a:prstGeom prst="round2DiagRect">
            <a:avLst/>
          </a:prstGeom>
          <a:solidFill>
            <a:schemeClr val="accent2"/>
          </a:solidFill>
          <a:ln w="571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r>
              <a:rPr lang="en-US" sz="2400" dirty="0" smtClean="0">
                <a:solidFill>
                  <a:prstClr val="white"/>
                </a:solidFill>
                <a:latin typeface="Calibri" charset="0"/>
                <a:ea typeface="Calibri" charset="0"/>
                <a:cs typeface="Calibri" charset="0"/>
              </a:rPr>
              <a:t>12,361</a:t>
            </a:r>
            <a:endParaRPr lang="en-US" sz="2400" baseline="30000" dirty="0">
              <a:solidFill>
                <a:prstClr val="white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280335" y="3079926"/>
            <a:ext cx="317199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914126"/>
            <a:r>
              <a:rPr lang="en-US" sz="2800" dirty="0" smtClean="0">
                <a:solidFill>
                  <a:schemeClr val="accent2"/>
                </a:solidFill>
                <a:latin typeface="Calibri" charset="0"/>
                <a:ea typeface="Calibri" charset="0"/>
                <a:cs typeface="Calibri" charset="0"/>
              </a:rPr>
              <a:t>Highest Male Cases</a:t>
            </a:r>
          </a:p>
          <a:p>
            <a:pPr algn="r" defTabSz="914126"/>
            <a:r>
              <a:rPr lang="en-US" sz="2000" dirty="0" smtClean="0">
                <a:latin typeface="Calibri" charset="0"/>
                <a:ea typeface="Calibri" charset="0"/>
                <a:cs typeface="Calibri" charset="0"/>
              </a:rPr>
              <a:t>High School Graduate</a:t>
            </a:r>
            <a:endParaRPr lang="en-US" sz="20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7" name="Round Diagonal Corner Rectangle 16"/>
          <p:cNvSpPr/>
          <p:nvPr/>
        </p:nvSpPr>
        <p:spPr>
          <a:xfrm>
            <a:off x="4560404" y="4244207"/>
            <a:ext cx="1143000" cy="1143000"/>
          </a:xfrm>
          <a:prstGeom prst="round2DiagRect">
            <a:avLst/>
          </a:prstGeom>
          <a:solidFill>
            <a:schemeClr val="accent3"/>
          </a:solidFill>
          <a:ln w="571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r>
              <a:rPr lang="en-US" sz="2800" dirty="0" smtClean="0">
                <a:solidFill>
                  <a:prstClr val="white"/>
                </a:solidFill>
                <a:latin typeface="Calibri" charset="0"/>
                <a:ea typeface="Calibri" charset="0"/>
                <a:cs typeface="Calibri" charset="0"/>
              </a:rPr>
              <a:t>2,995</a:t>
            </a:r>
            <a:endParaRPr lang="en-US" sz="2800" baseline="30000" dirty="0">
              <a:solidFill>
                <a:prstClr val="white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117158" y="4446503"/>
            <a:ext cx="344324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914126"/>
            <a:r>
              <a:rPr lang="en-US" sz="2800" dirty="0" smtClean="0">
                <a:solidFill>
                  <a:schemeClr val="accent2"/>
                </a:solidFill>
                <a:latin typeface="Calibri" charset="0"/>
                <a:ea typeface="Calibri" charset="0"/>
                <a:cs typeface="Calibri" charset="0"/>
              </a:rPr>
              <a:t>Highest Female Cases</a:t>
            </a:r>
          </a:p>
          <a:p>
            <a:pPr algn="r" defTabSz="914126"/>
            <a:r>
              <a:rPr lang="en-US" sz="2000" dirty="0" smtClean="0">
                <a:latin typeface="Calibri" charset="0"/>
                <a:ea typeface="Calibri" charset="0"/>
                <a:cs typeface="Calibri" charset="0"/>
              </a:rPr>
              <a:t>High School Graduate</a:t>
            </a:r>
            <a:endParaRPr lang="en-US" sz="20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9" name="Round Diagonal Corner Rectangle 18"/>
          <p:cNvSpPr/>
          <p:nvPr/>
        </p:nvSpPr>
        <p:spPr>
          <a:xfrm>
            <a:off x="5850986" y="2192190"/>
            <a:ext cx="1828324" cy="1828324"/>
          </a:xfrm>
          <a:prstGeom prst="round2DiagRect">
            <a:avLst/>
          </a:prstGeom>
          <a:ln w="571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r>
              <a:rPr lang="en-US" sz="6000" dirty="0" smtClean="0">
                <a:solidFill>
                  <a:prstClr val="white"/>
                </a:solidFill>
                <a:latin typeface="Calibri" charset="0"/>
                <a:ea typeface="Calibri" charset="0"/>
                <a:cs typeface="Calibri" charset="0"/>
              </a:rPr>
              <a:t>604</a:t>
            </a:r>
            <a:endParaRPr lang="en-US" sz="5998" baseline="30000" dirty="0">
              <a:solidFill>
                <a:prstClr val="white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7827190" y="2664427"/>
            <a:ext cx="317199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126"/>
            <a:r>
              <a:rPr lang="en-US" sz="2800" dirty="0" smtClean="0">
                <a:solidFill>
                  <a:schemeClr val="accent2"/>
                </a:solidFill>
                <a:latin typeface="Calibri" charset="0"/>
                <a:ea typeface="Calibri" charset="0"/>
                <a:cs typeface="Calibri" charset="0"/>
              </a:rPr>
              <a:t>Least Male Cases</a:t>
            </a:r>
          </a:p>
          <a:p>
            <a:pPr defTabSz="914126"/>
            <a:r>
              <a:rPr lang="en-US" sz="2000" dirty="0" smtClean="0">
                <a:latin typeface="Calibri" charset="0"/>
                <a:ea typeface="Calibri" charset="0"/>
                <a:cs typeface="Calibri" charset="0"/>
              </a:rPr>
              <a:t>Unknown Category</a:t>
            </a:r>
            <a:endParaRPr lang="en-US" sz="20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3" name="Round Diagonal Corner Rectangle 22"/>
          <p:cNvSpPr/>
          <p:nvPr/>
        </p:nvSpPr>
        <p:spPr>
          <a:xfrm flipH="1">
            <a:off x="5850987" y="4141508"/>
            <a:ext cx="1645491" cy="1645491"/>
          </a:xfrm>
          <a:prstGeom prst="round2DiagRect">
            <a:avLst/>
          </a:prstGeom>
          <a:solidFill>
            <a:schemeClr val="accent4"/>
          </a:solidFill>
          <a:ln w="571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r>
              <a:rPr lang="en-US" sz="4800" dirty="0" smtClean="0">
                <a:solidFill>
                  <a:prstClr val="white"/>
                </a:solidFill>
                <a:latin typeface="Calibri" charset="0"/>
                <a:ea typeface="Calibri" charset="0"/>
                <a:cs typeface="Calibri" charset="0"/>
              </a:rPr>
              <a:t>125</a:t>
            </a:r>
            <a:endParaRPr lang="en-US" sz="4800" baseline="30000" dirty="0">
              <a:solidFill>
                <a:prstClr val="white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7827190" y="4556210"/>
            <a:ext cx="3655276" cy="1261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126"/>
            <a:r>
              <a:rPr lang="en-US" sz="2800" dirty="0" smtClean="0">
                <a:solidFill>
                  <a:schemeClr val="accent2"/>
                </a:solidFill>
                <a:latin typeface="Calibri" charset="0"/>
                <a:ea typeface="Calibri" charset="0"/>
                <a:cs typeface="Calibri" charset="0"/>
              </a:rPr>
              <a:t>Least Female Cases</a:t>
            </a:r>
          </a:p>
          <a:p>
            <a:pPr lvl="0"/>
            <a:r>
              <a:rPr lang="en-US" sz="2000" dirty="0"/>
              <a:t>Doctorate or professional degree</a:t>
            </a:r>
          </a:p>
          <a:p>
            <a:pPr defTabSz="914126"/>
            <a:endParaRPr lang="en-US" sz="2800" dirty="0" smtClean="0">
              <a:solidFill>
                <a:schemeClr val="accent2"/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3465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929390" y="974361"/>
            <a:ext cx="10493115" cy="11842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t="10096"/>
          <a:stretch/>
        </p:blipFill>
        <p:spPr>
          <a:xfrm>
            <a:off x="659568" y="974361"/>
            <a:ext cx="8777766" cy="533910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59568" y="104931"/>
            <a:ext cx="1100278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>
                <a:latin typeface="+mj-lt"/>
              </a:rPr>
              <a:t>Distribution of Suicide Cases Over Age Per Education Level</a:t>
            </a:r>
            <a:endParaRPr lang="en-US" sz="3000" dirty="0">
              <a:latin typeface="+mj-lt"/>
            </a:endParaRPr>
          </a:p>
        </p:txBody>
      </p:sp>
      <p:graphicFrame>
        <p:nvGraphicFramePr>
          <p:cNvPr id="9" name="Diagram 8"/>
          <p:cNvGraphicFramePr/>
          <p:nvPr>
            <p:extLst>
              <p:ext uri="{D42A27DB-BD31-4B8C-83A1-F6EECF244321}">
                <p14:modId xmlns:p14="http://schemas.microsoft.com/office/powerpoint/2010/main" val="188043983"/>
              </p:ext>
            </p:extLst>
          </p:nvPr>
        </p:nvGraphicFramePr>
        <p:xfrm>
          <a:off x="9279016" y="1249974"/>
          <a:ext cx="2668637" cy="46561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789366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929390" y="974361"/>
            <a:ext cx="10493115" cy="11842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6897"/>
          <a:stretch/>
        </p:blipFill>
        <p:spPr>
          <a:xfrm>
            <a:off x="2416062" y="1334126"/>
            <a:ext cx="7519769" cy="497767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59568" y="104931"/>
            <a:ext cx="1100278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>
                <a:latin typeface="+mj-lt"/>
              </a:rPr>
              <a:t>Percentage of Suicide Cases Per Marital Status</a:t>
            </a:r>
            <a:endParaRPr lang="en-US" sz="3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52573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itle 1"/>
          <p:cNvSpPr>
            <a:spLocks noGrp="1"/>
          </p:cNvSpPr>
          <p:nvPr>
            <p:ph type="title"/>
          </p:nvPr>
        </p:nvSpPr>
        <p:spPr>
          <a:xfrm>
            <a:off x="1117158" y="704042"/>
            <a:ext cx="10058400" cy="807078"/>
          </a:xfrm>
        </p:spPr>
        <p:txBody>
          <a:bodyPr>
            <a:normAutofit fontScale="90000"/>
          </a:bodyPr>
          <a:lstStyle/>
          <a:p>
            <a:r>
              <a:rPr lang="en-US" sz="7200" dirty="0" smtClean="0"/>
              <a:t>Facts and Figures from Data</a:t>
            </a:r>
            <a:endParaRPr lang="en-US" sz="7200" dirty="0"/>
          </a:p>
        </p:txBody>
      </p:sp>
      <p:sp>
        <p:nvSpPr>
          <p:cNvPr id="15" name="Round Diagonal Corner Rectangle 14"/>
          <p:cNvSpPr/>
          <p:nvPr/>
        </p:nvSpPr>
        <p:spPr>
          <a:xfrm flipH="1">
            <a:off x="4560404" y="2877813"/>
            <a:ext cx="1142702" cy="1142701"/>
          </a:xfrm>
          <a:prstGeom prst="round2DiagRect">
            <a:avLst/>
          </a:prstGeom>
          <a:solidFill>
            <a:schemeClr val="accent2"/>
          </a:solidFill>
          <a:ln w="571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r>
              <a:rPr lang="en-US" sz="2400" dirty="0" smtClean="0">
                <a:solidFill>
                  <a:prstClr val="white"/>
                </a:solidFill>
                <a:latin typeface="Calibri" charset="0"/>
                <a:ea typeface="Calibri" charset="0"/>
                <a:cs typeface="Calibri" charset="0"/>
              </a:rPr>
              <a:t>28.4</a:t>
            </a:r>
            <a:r>
              <a:rPr lang="en-US" sz="2400" baseline="30000" dirty="0" smtClean="0">
                <a:solidFill>
                  <a:prstClr val="white"/>
                </a:solidFill>
                <a:latin typeface="Calibri" charset="0"/>
                <a:ea typeface="Calibri" charset="0"/>
                <a:cs typeface="Calibri" charset="0"/>
              </a:rPr>
              <a:t>%</a:t>
            </a:r>
            <a:endParaRPr lang="en-US" sz="2400" baseline="30000" dirty="0">
              <a:solidFill>
                <a:prstClr val="white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280335" y="3079926"/>
            <a:ext cx="317199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914126"/>
            <a:r>
              <a:rPr lang="en-US" sz="2800" dirty="0" smtClean="0">
                <a:solidFill>
                  <a:schemeClr val="accent2"/>
                </a:solidFill>
                <a:latin typeface="Calibri" charset="0"/>
                <a:ea typeface="Calibri" charset="0"/>
                <a:cs typeface="Calibri" charset="0"/>
              </a:rPr>
              <a:t>Highest Male Cases</a:t>
            </a:r>
          </a:p>
          <a:p>
            <a:pPr algn="r" defTabSz="914126"/>
            <a:r>
              <a:rPr lang="en-US" sz="2000" dirty="0" smtClean="0">
                <a:latin typeface="Calibri" charset="0"/>
                <a:ea typeface="Calibri" charset="0"/>
                <a:cs typeface="Calibri" charset="0"/>
              </a:rPr>
              <a:t>Single</a:t>
            </a:r>
            <a:endParaRPr lang="en-US" sz="20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7" name="Round Diagonal Corner Rectangle 16"/>
          <p:cNvSpPr/>
          <p:nvPr/>
        </p:nvSpPr>
        <p:spPr>
          <a:xfrm>
            <a:off x="4560404" y="4244207"/>
            <a:ext cx="1143000" cy="1143000"/>
          </a:xfrm>
          <a:prstGeom prst="round2DiagRect">
            <a:avLst/>
          </a:prstGeom>
          <a:solidFill>
            <a:schemeClr val="accent3"/>
          </a:solidFill>
          <a:ln w="571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r>
              <a:rPr lang="en-US" sz="2800" dirty="0" smtClean="0">
                <a:solidFill>
                  <a:prstClr val="white"/>
                </a:solidFill>
                <a:latin typeface="Calibri" charset="0"/>
                <a:ea typeface="Calibri" charset="0"/>
                <a:cs typeface="Calibri" charset="0"/>
              </a:rPr>
              <a:t>2,995</a:t>
            </a:r>
            <a:endParaRPr lang="en-US" sz="2000" baseline="30000" dirty="0">
              <a:solidFill>
                <a:prstClr val="white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117158" y="4446503"/>
            <a:ext cx="344324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914126"/>
            <a:r>
              <a:rPr lang="en-US" sz="2800" dirty="0" smtClean="0">
                <a:solidFill>
                  <a:schemeClr val="accent2"/>
                </a:solidFill>
                <a:latin typeface="Calibri" charset="0"/>
                <a:ea typeface="Calibri" charset="0"/>
                <a:cs typeface="Calibri" charset="0"/>
              </a:rPr>
              <a:t>Highest Female Cases</a:t>
            </a:r>
          </a:p>
          <a:p>
            <a:pPr algn="r" defTabSz="914126"/>
            <a:r>
              <a:rPr lang="en-US" sz="2000" dirty="0">
                <a:latin typeface="Calibri" charset="0"/>
                <a:ea typeface="Calibri" charset="0"/>
                <a:cs typeface="Calibri" charset="0"/>
              </a:rPr>
              <a:t>M</a:t>
            </a:r>
            <a:r>
              <a:rPr lang="en-US" sz="2000" dirty="0" smtClean="0">
                <a:latin typeface="Calibri" charset="0"/>
                <a:ea typeface="Calibri" charset="0"/>
                <a:cs typeface="Calibri" charset="0"/>
              </a:rPr>
              <a:t>arried</a:t>
            </a:r>
            <a:endParaRPr lang="en-US" sz="20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9" name="Round Diagonal Corner Rectangle 18"/>
          <p:cNvSpPr/>
          <p:nvPr/>
        </p:nvSpPr>
        <p:spPr>
          <a:xfrm>
            <a:off x="5850986" y="2192190"/>
            <a:ext cx="1828324" cy="1828324"/>
          </a:xfrm>
          <a:prstGeom prst="round2DiagRect">
            <a:avLst/>
          </a:prstGeom>
          <a:ln w="571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r>
              <a:rPr lang="en-US" sz="4800" dirty="0" smtClean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353</a:t>
            </a:r>
            <a:endParaRPr lang="en-US" sz="4800" baseline="300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7827190" y="2664427"/>
            <a:ext cx="317199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126"/>
            <a:r>
              <a:rPr lang="en-US" sz="2800" dirty="0" smtClean="0">
                <a:solidFill>
                  <a:schemeClr val="accent2"/>
                </a:solidFill>
                <a:latin typeface="Calibri" charset="0"/>
                <a:ea typeface="Calibri" charset="0"/>
                <a:cs typeface="Calibri" charset="0"/>
              </a:rPr>
              <a:t>Least Male Cases</a:t>
            </a:r>
          </a:p>
          <a:p>
            <a:pPr defTabSz="914126"/>
            <a:r>
              <a:rPr lang="en-US" sz="2000" dirty="0" smtClean="0">
                <a:latin typeface="Calibri" charset="0"/>
                <a:ea typeface="Calibri" charset="0"/>
                <a:cs typeface="Calibri" charset="0"/>
              </a:rPr>
              <a:t>Unknown Category</a:t>
            </a:r>
            <a:endParaRPr lang="en-US" sz="20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3" name="Round Diagonal Corner Rectangle 22"/>
          <p:cNvSpPr/>
          <p:nvPr/>
        </p:nvSpPr>
        <p:spPr>
          <a:xfrm flipH="1">
            <a:off x="5850987" y="4141508"/>
            <a:ext cx="1645491" cy="1645491"/>
          </a:xfrm>
          <a:prstGeom prst="round2DiagRect">
            <a:avLst/>
          </a:prstGeom>
          <a:solidFill>
            <a:schemeClr val="accent4"/>
          </a:solidFill>
          <a:ln w="571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r>
              <a:rPr lang="en-US" sz="4399" dirty="0" smtClean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81</a:t>
            </a:r>
            <a:endParaRPr lang="en-US" sz="4399" baseline="300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7827190" y="4556210"/>
            <a:ext cx="3655276" cy="1261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126"/>
            <a:r>
              <a:rPr lang="en-US" sz="2800" dirty="0" smtClean="0">
                <a:solidFill>
                  <a:schemeClr val="accent2"/>
                </a:solidFill>
                <a:latin typeface="Calibri" charset="0"/>
                <a:ea typeface="Calibri" charset="0"/>
                <a:cs typeface="Calibri" charset="0"/>
              </a:rPr>
              <a:t>Least Female Cases</a:t>
            </a:r>
          </a:p>
          <a:p>
            <a:pPr lvl="0"/>
            <a:r>
              <a:rPr lang="en-US" sz="2000" dirty="0" smtClean="0"/>
              <a:t>Unknown Category</a:t>
            </a:r>
            <a:endParaRPr lang="en-US" sz="2000" dirty="0"/>
          </a:p>
          <a:p>
            <a:pPr defTabSz="914126"/>
            <a:endParaRPr lang="en-US" sz="2800" dirty="0" smtClean="0">
              <a:solidFill>
                <a:schemeClr val="accent2"/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5349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79" y="2038662"/>
            <a:ext cx="10535087" cy="1663908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Accidental Cases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0716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69430" y="1249974"/>
            <a:ext cx="10448144" cy="8036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59568" y="104931"/>
            <a:ext cx="1100278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>
                <a:latin typeface="+mj-lt"/>
              </a:rPr>
              <a:t>Distribution of Accident Cases for Both Male and Female</a:t>
            </a:r>
            <a:endParaRPr lang="en-US" sz="3000" dirty="0">
              <a:latin typeface="+mj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6250" y="889000"/>
            <a:ext cx="86995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730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itle 1"/>
          <p:cNvSpPr>
            <a:spLocks noGrp="1"/>
          </p:cNvSpPr>
          <p:nvPr>
            <p:ph type="title"/>
          </p:nvPr>
        </p:nvSpPr>
        <p:spPr>
          <a:xfrm>
            <a:off x="1117158" y="704042"/>
            <a:ext cx="10058400" cy="807078"/>
          </a:xfrm>
        </p:spPr>
        <p:txBody>
          <a:bodyPr>
            <a:normAutofit fontScale="90000"/>
          </a:bodyPr>
          <a:lstStyle/>
          <a:p>
            <a:r>
              <a:rPr lang="en-US" sz="7200" dirty="0" smtClean="0"/>
              <a:t>Facts and Figures from Data</a:t>
            </a:r>
            <a:endParaRPr lang="en-US" sz="7200" dirty="0"/>
          </a:p>
        </p:txBody>
      </p:sp>
      <p:sp>
        <p:nvSpPr>
          <p:cNvPr id="15" name="Round Diagonal Corner Rectangle 14"/>
          <p:cNvSpPr/>
          <p:nvPr/>
        </p:nvSpPr>
        <p:spPr>
          <a:xfrm flipH="1">
            <a:off x="4560404" y="2877813"/>
            <a:ext cx="1142702" cy="1142701"/>
          </a:xfrm>
          <a:prstGeom prst="round2DiagRect">
            <a:avLst/>
          </a:prstGeom>
          <a:solidFill>
            <a:schemeClr val="accent2"/>
          </a:solidFill>
          <a:ln w="571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r>
              <a:rPr lang="en-US" sz="2000" dirty="0" smtClean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48,352</a:t>
            </a:r>
            <a:endParaRPr lang="en-US" sz="2000" baseline="300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280335" y="3079926"/>
            <a:ext cx="317199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914126"/>
            <a:r>
              <a:rPr lang="en-US" sz="2800" dirty="0" smtClean="0">
                <a:solidFill>
                  <a:schemeClr val="accent2"/>
                </a:solidFill>
                <a:latin typeface="Calibri" charset="0"/>
                <a:ea typeface="Calibri" charset="0"/>
                <a:cs typeface="Calibri" charset="0"/>
              </a:rPr>
              <a:t>Female</a:t>
            </a:r>
          </a:p>
          <a:p>
            <a:pPr algn="r" defTabSz="914126"/>
            <a:r>
              <a:rPr lang="en-US" sz="2000" dirty="0" smtClean="0">
                <a:latin typeface="Calibri" charset="0"/>
                <a:ea typeface="Calibri" charset="0"/>
                <a:cs typeface="Calibri" charset="0"/>
              </a:rPr>
              <a:t>No. of Accident Cases</a:t>
            </a:r>
            <a:endParaRPr lang="en-US" sz="20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7" name="Round Diagonal Corner Rectangle 16"/>
          <p:cNvSpPr/>
          <p:nvPr/>
        </p:nvSpPr>
        <p:spPr>
          <a:xfrm>
            <a:off x="4560404" y="4244207"/>
            <a:ext cx="1143000" cy="1143000"/>
          </a:xfrm>
          <a:prstGeom prst="round2DiagRect">
            <a:avLst/>
          </a:prstGeom>
          <a:solidFill>
            <a:schemeClr val="accent3"/>
          </a:solidFill>
          <a:ln w="571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r>
              <a:rPr lang="en-US" sz="2000" dirty="0" smtClean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84,286</a:t>
            </a:r>
            <a:endParaRPr lang="en-US" sz="2000" baseline="300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388410" y="4446503"/>
            <a:ext cx="317199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914126"/>
            <a:r>
              <a:rPr lang="en-US" sz="2800" dirty="0" smtClean="0">
                <a:solidFill>
                  <a:schemeClr val="accent2"/>
                </a:solidFill>
                <a:latin typeface="Calibri" charset="0"/>
                <a:ea typeface="Calibri" charset="0"/>
                <a:cs typeface="Calibri" charset="0"/>
              </a:rPr>
              <a:t>Male</a:t>
            </a:r>
          </a:p>
          <a:p>
            <a:pPr algn="r" defTabSz="914126"/>
            <a:r>
              <a:rPr lang="en-US" sz="2000" dirty="0" smtClean="0">
                <a:latin typeface="Calibri" charset="0"/>
                <a:ea typeface="Calibri" charset="0"/>
                <a:cs typeface="Calibri" charset="0"/>
              </a:rPr>
              <a:t>No. of Accident Cases</a:t>
            </a:r>
            <a:endParaRPr lang="en-US" sz="20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9" name="Round Diagonal Corner Rectangle 18"/>
          <p:cNvSpPr/>
          <p:nvPr/>
        </p:nvSpPr>
        <p:spPr>
          <a:xfrm>
            <a:off x="5850986" y="2192190"/>
            <a:ext cx="1828324" cy="1828324"/>
          </a:xfrm>
          <a:prstGeom prst="round2DiagRect">
            <a:avLst/>
          </a:prstGeom>
          <a:ln w="571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r>
              <a:rPr lang="en-US" sz="4800" dirty="0" smtClean="0">
                <a:solidFill>
                  <a:prstClr val="white"/>
                </a:solidFill>
                <a:latin typeface="Calibri" charset="0"/>
                <a:ea typeface="Calibri" charset="0"/>
                <a:cs typeface="Calibri" charset="0"/>
              </a:rPr>
              <a:t>63.4</a:t>
            </a:r>
            <a:r>
              <a:rPr lang="en-US" sz="4800" baseline="30000" dirty="0" smtClean="0">
                <a:solidFill>
                  <a:prstClr val="white"/>
                </a:solidFill>
                <a:latin typeface="Calibri" charset="0"/>
                <a:ea typeface="Calibri" charset="0"/>
                <a:cs typeface="Calibri" charset="0"/>
              </a:rPr>
              <a:t>%</a:t>
            </a:r>
            <a:endParaRPr lang="en-US" sz="4800" baseline="30000" dirty="0">
              <a:solidFill>
                <a:prstClr val="white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7827190" y="2664427"/>
            <a:ext cx="334836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126"/>
            <a:r>
              <a:rPr lang="en-US" sz="2800" dirty="0" smtClean="0">
                <a:solidFill>
                  <a:schemeClr val="accent2"/>
                </a:solidFill>
                <a:latin typeface="Calibri" charset="0"/>
                <a:ea typeface="Calibri" charset="0"/>
                <a:cs typeface="Calibri" charset="0"/>
              </a:rPr>
              <a:t>Male</a:t>
            </a:r>
          </a:p>
          <a:p>
            <a:pPr defTabSz="914126"/>
            <a:r>
              <a:rPr lang="en-US" sz="2000" dirty="0" smtClean="0">
                <a:latin typeface="Calibri" charset="0"/>
                <a:ea typeface="Calibri" charset="0"/>
                <a:cs typeface="Calibri" charset="0"/>
              </a:rPr>
              <a:t>Percentage of Accident Cases</a:t>
            </a:r>
            <a:endParaRPr lang="en-US" sz="20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3" name="Round Diagonal Corner Rectangle 22"/>
          <p:cNvSpPr/>
          <p:nvPr/>
        </p:nvSpPr>
        <p:spPr>
          <a:xfrm flipH="1">
            <a:off x="5850987" y="4141508"/>
            <a:ext cx="1645491" cy="1645491"/>
          </a:xfrm>
          <a:prstGeom prst="round2DiagRect">
            <a:avLst/>
          </a:prstGeom>
          <a:solidFill>
            <a:schemeClr val="accent4"/>
          </a:solidFill>
          <a:ln w="571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r>
              <a:rPr lang="en-US" sz="4400" dirty="0" smtClean="0">
                <a:solidFill>
                  <a:prstClr val="white"/>
                </a:solidFill>
                <a:latin typeface="Calibri" charset="0"/>
                <a:ea typeface="Calibri" charset="0"/>
                <a:cs typeface="Calibri" charset="0"/>
              </a:rPr>
              <a:t>36.5</a:t>
            </a:r>
            <a:r>
              <a:rPr lang="en-US" sz="4400" baseline="30000" dirty="0" smtClean="0">
                <a:solidFill>
                  <a:prstClr val="white"/>
                </a:solidFill>
                <a:latin typeface="Calibri" charset="0"/>
                <a:ea typeface="Calibri" charset="0"/>
                <a:cs typeface="Calibri" charset="0"/>
              </a:rPr>
              <a:t>%</a:t>
            </a:r>
            <a:endParaRPr lang="en-US" sz="4400" baseline="30000" dirty="0">
              <a:solidFill>
                <a:prstClr val="white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7827190" y="4556210"/>
            <a:ext cx="334836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126"/>
            <a:r>
              <a:rPr lang="en-US" sz="2800" dirty="0" smtClean="0">
                <a:solidFill>
                  <a:schemeClr val="accent2"/>
                </a:solidFill>
                <a:latin typeface="Calibri" charset="0"/>
                <a:ea typeface="Calibri" charset="0"/>
                <a:cs typeface="Calibri" charset="0"/>
              </a:rPr>
              <a:t>Female</a:t>
            </a:r>
          </a:p>
          <a:p>
            <a:pPr defTabSz="914126"/>
            <a:r>
              <a:rPr lang="en-US" sz="2000" dirty="0" smtClean="0">
                <a:latin typeface="Calibri" charset="0"/>
                <a:ea typeface="Calibri" charset="0"/>
                <a:cs typeface="Calibri" charset="0"/>
              </a:rPr>
              <a:t>Percentage of Accident Cases</a:t>
            </a:r>
            <a:endParaRPr lang="en-US" sz="2000" dirty="0"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1882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8000" dirty="0" smtClean="0"/>
              <a:t>About Dataset</a:t>
            </a:r>
            <a:endParaRPr lang="en-US" sz="8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9110" y="3014818"/>
            <a:ext cx="2200972" cy="1657607"/>
          </a:xfrm>
          <a:prstGeom prst="rect">
            <a:avLst/>
          </a:prstGeom>
        </p:spPr>
      </p:pic>
      <p:grpSp>
        <p:nvGrpSpPr>
          <p:cNvPr id="20" name="Group 19"/>
          <p:cNvGrpSpPr/>
          <p:nvPr/>
        </p:nvGrpSpPr>
        <p:grpSpPr>
          <a:xfrm>
            <a:off x="1097279" y="2337708"/>
            <a:ext cx="7726377" cy="3163681"/>
            <a:chOff x="1097280" y="2298283"/>
            <a:chExt cx="6172200" cy="2527300"/>
          </a:xfrm>
        </p:grpSpPr>
        <p:sp>
          <p:nvSpPr>
            <p:cNvPr id="11" name="Rectangle 10"/>
            <p:cNvSpPr/>
            <p:nvPr/>
          </p:nvSpPr>
          <p:spPr>
            <a:xfrm>
              <a:off x="1097280" y="2298283"/>
              <a:ext cx="3015744" cy="117277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0" rtlCol="0" anchor="ctr"/>
            <a:lstStyle/>
            <a:p>
              <a:pPr marL="1206500" algn="just"/>
              <a:r>
                <a:rPr lang="en-US" sz="2200" spc="-150" dirty="0">
                  <a:solidFill>
                    <a:schemeClr val="bg1"/>
                  </a:solidFill>
                  <a:latin typeface="Calibri" charset="0"/>
                  <a:ea typeface="Calibri" charset="0"/>
                  <a:cs typeface="Calibri" charset="0"/>
                </a:rPr>
                <a:t>It has a data about Multiple Causes of Death in 2014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253736" y="2298283"/>
              <a:ext cx="3015744" cy="117277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0" rIns="91440" rtlCol="0" anchor="ctr"/>
            <a:lstStyle/>
            <a:p>
              <a:pPr marL="1206500"/>
              <a:r>
                <a:rPr lang="en-US" sz="2200" spc="-150" dirty="0">
                  <a:solidFill>
                    <a:schemeClr val="bg1"/>
                  </a:solidFill>
                  <a:latin typeface="Calibri" charset="0"/>
                  <a:ea typeface="Calibri" charset="0"/>
                  <a:cs typeface="Calibri" charset="0"/>
                </a:rPr>
                <a:t>Original Dataset is by </a:t>
              </a:r>
              <a:r>
                <a:rPr lang="en-US" sz="2200" b="1" spc="-150" dirty="0">
                  <a:solidFill>
                    <a:schemeClr val="bg1"/>
                  </a:solidFill>
                  <a:latin typeface="Calibri" charset="0"/>
                  <a:ea typeface="Calibri" charset="0"/>
                  <a:cs typeface="Calibri" charset="0"/>
                </a:rPr>
                <a:t>Centers of Disease Control and Prevention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097280" y="3652804"/>
              <a:ext cx="3015744" cy="117277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0" rtlCol="0" anchor="ctr"/>
            <a:lstStyle/>
            <a:p>
              <a:pPr marL="1206500" algn="just"/>
              <a:r>
                <a:rPr lang="en-US" sz="2200" spc="-150" dirty="0">
                  <a:solidFill>
                    <a:schemeClr val="bg1"/>
                  </a:solidFill>
                  <a:latin typeface="Calibri" charset="0"/>
                  <a:ea typeface="Calibri" charset="0"/>
                  <a:cs typeface="Calibri" charset="0"/>
                </a:rPr>
                <a:t>It was released to Public in </a:t>
              </a:r>
              <a:r>
                <a:rPr lang="en-US" sz="2200" b="1" spc="-150" dirty="0">
                  <a:solidFill>
                    <a:schemeClr val="bg1"/>
                  </a:solidFill>
                  <a:latin typeface="Calibri" charset="0"/>
                  <a:ea typeface="Calibri" charset="0"/>
                  <a:cs typeface="Calibri" charset="0"/>
                </a:rPr>
                <a:t>December, 2015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4253736" y="3652804"/>
              <a:ext cx="3015744" cy="117277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0" rtlCol="0" anchor="ctr"/>
            <a:lstStyle/>
            <a:p>
              <a:pPr marL="1206500" algn="just"/>
              <a:r>
                <a:rPr lang="en-US" sz="2200" spc="-150" dirty="0" smtClean="0">
                  <a:solidFill>
                    <a:schemeClr val="bg1"/>
                  </a:solidFill>
                  <a:latin typeface="Calibri" charset="0"/>
                  <a:ea typeface="Calibri" charset="0"/>
                  <a:cs typeface="Calibri" charset="0"/>
                </a:rPr>
                <a:t>There are total of </a:t>
              </a:r>
              <a:r>
                <a:rPr lang="en-US" sz="2200" b="1" spc="-150" dirty="0" smtClean="0">
                  <a:solidFill>
                    <a:schemeClr val="bg1"/>
                  </a:solidFill>
                  <a:latin typeface="Calibri" charset="0"/>
                  <a:ea typeface="Calibri" charset="0"/>
                  <a:cs typeface="Calibri" charset="0"/>
                </a:rPr>
                <a:t>2,631,171</a:t>
              </a:r>
              <a:r>
                <a:rPr lang="en-US" sz="2200" spc="-150" dirty="0" smtClean="0">
                  <a:solidFill>
                    <a:schemeClr val="bg1"/>
                  </a:solidFill>
                  <a:latin typeface="Calibri" charset="0"/>
                  <a:ea typeface="Calibri" charset="0"/>
                  <a:cs typeface="Calibri" charset="0"/>
                </a:rPr>
                <a:t> observations of </a:t>
              </a:r>
              <a:r>
                <a:rPr lang="en-US" sz="2200" b="1" spc="-150" dirty="0" smtClean="0">
                  <a:solidFill>
                    <a:schemeClr val="bg1"/>
                  </a:solidFill>
                  <a:latin typeface="Calibri" charset="0"/>
                  <a:ea typeface="Calibri" charset="0"/>
                  <a:cs typeface="Calibri" charset="0"/>
                </a:rPr>
                <a:t>38</a:t>
              </a:r>
              <a:r>
                <a:rPr lang="en-US" sz="2200" spc="-150" dirty="0" smtClean="0">
                  <a:solidFill>
                    <a:schemeClr val="bg1"/>
                  </a:solidFill>
                  <a:latin typeface="Calibri" charset="0"/>
                  <a:ea typeface="Calibri" charset="0"/>
                  <a:cs typeface="Calibri" charset="0"/>
                </a:rPr>
                <a:t> variables</a:t>
              </a:r>
              <a:endParaRPr lang="en-US" sz="22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097280" y="2298283"/>
              <a:ext cx="1059944" cy="1172779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spc="-3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01</a:t>
              </a:r>
              <a:endParaRPr lang="en-US" sz="3200" spc="-3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253736" y="2298283"/>
              <a:ext cx="1059944" cy="117277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spc="-3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02</a:t>
              </a:r>
              <a:endParaRPr lang="en-US" sz="3200" spc="-3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1097280" y="3652804"/>
              <a:ext cx="1059944" cy="1172779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spc="-3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03</a:t>
              </a:r>
              <a:endParaRPr lang="en-US" sz="3200" spc="-3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253736" y="3652804"/>
              <a:ext cx="1059944" cy="1172779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spc="-3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04</a:t>
              </a:r>
              <a:endParaRPr lang="en-US" sz="3200" spc="-3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74344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69430" y="1249974"/>
            <a:ext cx="10448144" cy="8036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94675" y="104931"/>
            <a:ext cx="1119765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>
                <a:latin typeface="+mj-lt"/>
              </a:rPr>
              <a:t>Distribution of Accident Cases for Both Male and Female over Education</a:t>
            </a:r>
            <a:endParaRPr lang="en-US" sz="3000" dirty="0">
              <a:latin typeface="+mj-lt"/>
            </a:endParaRPr>
          </a:p>
        </p:txBody>
      </p:sp>
      <p:graphicFrame>
        <p:nvGraphicFramePr>
          <p:cNvPr id="5" name="Diagram 4"/>
          <p:cNvGraphicFramePr/>
          <p:nvPr/>
        </p:nvGraphicFramePr>
        <p:xfrm>
          <a:off x="9279016" y="1249974"/>
          <a:ext cx="2668637" cy="46561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8"/>
          <a:srcRect t="11325"/>
          <a:stretch/>
        </p:blipFill>
        <p:spPr>
          <a:xfrm>
            <a:off x="239351" y="1316362"/>
            <a:ext cx="8839200" cy="4437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255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itle 1"/>
          <p:cNvSpPr>
            <a:spLocks noGrp="1"/>
          </p:cNvSpPr>
          <p:nvPr>
            <p:ph type="title"/>
          </p:nvPr>
        </p:nvSpPr>
        <p:spPr>
          <a:xfrm>
            <a:off x="1117158" y="704042"/>
            <a:ext cx="10058400" cy="807078"/>
          </a:xfrm>
        </p:spPr>
        <p:txBody>
          <a:bodyPr>
            <a:normAutofit fontScale="90000"/>
          </a:bodyPr>
          <a:lstStyle/>
          <a:p>
            <a:r>
              <a:rPr lang="en-US" sz="7200" dirty="0" smtClean="0"/>
              <a:t>Facts and Figures from Data</a:t>
            </a:r>
            <a:endParaRPr lang="en-US" sz="7200" dirty="0"/>
          </a:p>
        </p:txBody>
      </p:sp>
      <p:sp>
        <p:nvSpPr>
          <p:cNvPr id="15" name="Round Diagonal Corner Rectangle 14"/>
          <p:cNvSpPr/>
          <p:nvPr/>
        </p:nvSpPr>
        <p:spPr>
          <a:xfrm flipH="1">
            <a:off x="4560404" y="2877813"/>
            <a:ext cx="1142702" cy="1142701"/>
          </a:xfrm>
          <a:prstGeom prst="round2DiagRect">
            <a:avLst/>
          </a:prstGeom>
          <a:solidFill>
            <a:schemeClr val="accent2"/>
          </a:solidFill>
          <a:ln w="571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r>
              <a:rPr lang="en-US" sz="2400" dirty="0" smtClean="0">
                <a:solidFill>
                  <a:prstClr val="white"/>
                </a:solidFill>
                <a:latin typeface="Calibri" charset="0"/>
                <a:ea typeface="Calibri" charset="0"/>
                <a:cs typeface="Calibri" charset="0"/>
              </a:rPr>
              <a:t>32,032</a:t>
            </a:r>
            <a:endParaRPr lang="en-US" sz="2400" baseline="30000" dirty="0">
              <a:solidFill>
                <a:prstClr val="white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280335" y="3079926"/>
            <a:ext cx="317199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914126"/>
            <a:r>
              <a:rPr lang="en-US" sz="2800" dirty="0" smtClean="0">
                <a:solidFill>
                  <a:schemeClr val="accent2"/>
                </a:solidFill>
                <a:latin typeface="Calibri" charset="0"/>
                <a:ea typeface="Calibri" charset="0"/>
                <a:cs typeface="Calibri" charset="0"/>
              </a:rPr>
              <a:t>Highest Male Cases</a:t>
            </a:r>
          </a:p>
          <a:p>
            <a:pPr algn="r" defTabSz="914126"/>
            <a:r>
              <a:rPr lang="en-US" sz="2000" dirty="0" smtClean="0">
                <a:latin typeface="Calibri" charset="0"/>
                <a:ea typeface="Calibri" charset="0"/>
                <a:cs typeface="Calibri" charset="0"/>
              </a:rPr>
              <a:t>High School Graduate</a:t>
            </a:r>
            <a:endParaRPr lang="en-US" sz="20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7" name="Round Diagonal Corner Rectangle 16"/>
          <p:cNvSpPr/>
          <p:nvPr/>
        </p:nvSpPr>
        <p:spPr>
          <a:xfrm>
            <a:off x="4560404" y="4244207"/>
            <a:ext cx="1143000" cy="1143000"/>
          </a:xfrm>
          <a:prstGeom prst="round2DiagRect">
            <a:avLst/>
          </a:prstGeom>
          <a:solidFill>
            <a:schemeClr val="accent3"/>
          </a:solidFill>
          <a:ln w="571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r>
              <a:rPr lang="en-US" sz="2400" dirty="0" smtClean="0">
                <a:solidFill>
                  <a:prstClr val="white"/>
                </a:solidFill>
                <a:latin typeface="Calibri" charset="0"/>
                <a:ea typeface="Calibri" charset="0"/>
                <a:cs typeface="Calibri" charset="0"/>
              </a:rPr>
              <a:t>18,161</a:t>
            </a:r>
            <a:endParaRPr lang="en-US" sz="2400" baseline="30000" dirty="0">
              <a:solidFill>
                <a:prstClr val="white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117158" y="4446503"/>
            <a:ext cx="344324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914126"/>
            <a:r>
              <a:rPr lang="en-US" sz="2800" dirty="0" smtClean="0">
                <a:solidFill>
                  <a:schemeClr val="accent2"/>
                </a:solidFill>
                <a:latin typeface="Calibri" charset="0"/>
                <a:ea typeface="Calibri" charset="0"/>
                <a:cs typeface="Calibri" charset="0"/>
              </a:rPr>
              <a:t>Highest Female Cases</a:t>
            </a:r>
          </a:p>
          <a:p>
            <a:pPr algn="r" defTabSz="914126"/>
            <a:r>
              <a:rPr lang="en-US" sz="2000" dirty="0" smtClean="0">
                <a:latin typeface="Calibri" charset="0"/>
                <a:ea typeface="Calibri" charset="0"/>
                <a:cs typeface="Calibri" charset="0"/>
              </a:rPr>
              <a:t>High School Graduate</a:t>
            </a:r>
            <a:endParaRPr lang="en-US" sz="20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9" name="Round Diagonal Corner Rectangle 18"/>
          <p:cNvSpPr/>
          <p:nvPr/>
        </p:nvSpPr>
        <p:spPr>
          <a:xfrm>
            <a:off x="5850986" y="2192190"/>
            <a:ext cx="1828324" cy="1828324"/>
          </a:xfrm>
          <a:prstGeom prst="round2DiagRect">
            <a:avLst/>
          </a:prstGeom>
          <a:ln w="571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r>
              <a:rPr lang="en-US" sz="5400" dirty="0" smtClean="0">
                <a:solidFill>
                  <a:prstClr val="white"/>
                </a:solidFill>
                <a:latin typeface="Calibri" charset="0"/>
                <a:ea typeface="Calibri" charset="0"/>
                <a:cs typeface="Calibri" charset="0"/>
              </a:rPr>
              <a:t>1223</a:t>
            </a:r>
            <a:endParaRPr lang="en-US" sz="5400" baseline="30000" dirty="0">
              <a:solidFill>
                <a:prstClr val="white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7827190" y="2664427"/>
            <a:ext cx="317199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126"/>
            <a:r>
              <a:rPr lang="en-US" sz="2800" dirty="0" smtClean="0">
                <a:solidFill>
                  <a:schemeClr val="accent2"/>
                </a:solidFill>
                <a:latin typeface="Calibri" charset="0"/>
                <a:ea typeface="Calibri" charset="0"/>
                <a:cs typeface="Calibri" charset="0"/>
              </a:rPr>
              <a:t>Least Male Cases</a:t>
            </a:r>
          </a:p>
          <a:p>
            <a:pPr defTabSz="914126"/>
            <a:r>
              <a:rPr lang="en-US" sz="2000" dirty="0" smtClean="0">
                <a:latin typeface="Calibri" charset="0"/>
                <a:ea typeface="Calibri" charset="0"/>
                <a:cs typeface="Calibri" charset="0"/>
              </a:rPr>
              <a:t>Unknown Category</a:t>
            </a:r>
            <a:endParaRPr lang="en-US" sz="20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3" name="Round Diagonal Corner Rectangle 22"/>
          <p:cNvSpPr/>
          <p:nvPr/>
        </p:nvSpPr>
        <p:spPr>
          <a:xfrm flipH="1">
            <a:off x="5850987" y="4141508"/>
            <a:ext cx="1645491" cy="1645491"/>
          </a:xfrm>
          <a:prstGeom prst="round2DiagRect">
            <a:avLst/>
          </a:prstGeom>
          <a:solidFill>
            <a:schemeClr val="accent4"/>
          </a:solidFill>
          <a:ln w="571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r>
              <a:rPr lang="en-US" sz="4800" dirty="0" smtClean="0">
                <a:solidFill>
                  <a:prstClr val="white"/>
                </a:solidFill>
                <a:latin typeface="Calibri" charset="0"/>
                <a:ea typeface="Calibri" charset="0"/>
                <a:cs typeface="Calibri" charset="0"/>
              </a:rPr>
              <a:t>302</a:t>
            </a:r>
            <a:endParaRPr lang="en-US" sz="4800" baseline="30000" dirty="0">
              <a:solidFill>
                <a:prstClr val="white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7827190" y="4556210"/>
            <a:ext cx="3655276" cy="1261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126"/>
            <a:r>
              <a:rPr lang="en-US" sz="2800" dirty="0" smtClean="0">
                <a:solidFill>
                  <a:schemeClr val="accent2"/>
                </a:solidFill>
                <a:latin typeface="Calibri" charset="0"/>
                <a:ea typeface="Calibri" charset="0"/>
                <a:cs typeface="Calibri" charset="0"/>
              </a:rPr>
              <a:t>Least Female Cases</a:t>
            </a:r>
          </a:p>
          <a:p>
            <a:pPr lvl="0"/>
            <a:r>
              <a:rPr lang="en-US" sz="2000" dirty="0"/>
              <a:t>Doctorate or professional degree</a:t>
            </a:r>
          </a:p>
          <a:p>
            <a:pPr defTabSz="914126"/>
            <a:endParaRPr lang="en-US" sz="2800" dirty="0" smtClean="0">
              <a:solidFill>
                <a:schemeClr val="accent2"/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7718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929390" y="974361"/>
            <a:ext cx="10493115" cy="11842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59568" y="194871"/>
            <a:ext cx="1100278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>
                <a:latin typeface="+mj-lt"/>
              </a:rPr>
              <a:t>Percentage of Accident Cases Per Marital Status</a:t>
            </a:r>
            <a:endParaRPr lang="en-US" sz="3000" dirty="0">
              <a:latin typeface="+mj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6420"/>
          <a:stretch/>
        </p:blipFill>
        <p:spPr>
          <a:xfrm>
            <a:off x="1962150" y="1199212"/>
            <a:ext cx="8267700" cy="4884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411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itle 1"/>
          <p:cNvSpPr>
            <a:spLocks noGrp="1"/>
          </p:cNvSpPr>
          <p:nvPr>
            <p:ph type="title"/>
          </p:nvPr>
        </p:nvSpPr>
        <p:spPr>
          <a:xfrm>
            <a:off x="1117158" y="704042"/>
            <a:ext cx="10058400" cy="807078"/>
          </a:xfrm>
        </p:spPr>
        <p:txBody>
          <a:bodyPr>
            <a:normAutofit fontScale="90000"/>
          </a:bodyPr>
          <a:lstStyle/>
          <a:p>
            <a:r>
              <a:rPr lang="en-US" sz="7200" dirty="0" smtClean="0"/>
              <a:t>Facts and Figures from Data</a:t>
            </a:r>
            <a:endParaRPr lang="en-US" sz="7200" dirty="0"/>
          </a:p>
        </p:txBody>
      </p:sp>
      <p:sp>
        <p:nvSpPr>
          <p:cNvPr id="15" name="Round Diagonal Corner Rectangle 14"/>
          <p:cNvSpPr/>
          <p:nvPr/>
        </p:nvSpPr>
        <p:spPr>
          <a:xfrm flipH="1">
            <a:off x="4560404" y="2877813"/>
            <a:ext cx="1142702" cy="1142701"/>
          </a:xfrm>
          <a:prstGeom prst="round2DiagRect">
            <a:avLst/>
          </a:prstGeom>
          <a:solidFill>
            <a:schemeClr val="accent2"/>
          </a:solidFill>
          <a:ln w="571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r>
              <a:rPr lang="en-US" sz="2400" dirty="0" smtClean="0">
                <a:solidFill>
                  <a:prstClr val="white"/>
                </a:solidFill>
                <a:latin typeface="Calibri" charset="0"/>
                <a:ea typeface="Calibri" charset="0"/>
                <a:cs typeface="Calibri" charset="0"/>
              </a:rPr>
              <a:t>24.9</a:t>
            </a:r>
            <a:r>
              <a:rPr lang="en-US" sz="2400" baseline="30000" dirty="0" smtClean="0">
                <a:solidFill>
                  <a:prstClr val="white"/>
                </a:solidFill>
                <a:latin typeface="Calibri" charset="0"/>
                <a:ea typeface="Calibri" charset="0"/>
                <a:cs typeface="Calibri" charset="0"/>
              </a:rPr>
              <a:t>%</a:t>
            </a:r>
            <a:endParaRPr lang="en-US" sz="2400" baseline="30000" dirty="0">
              <a:solidFill>
                <a:prstClr val="white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280335" y="3079926"/>
            <a:ext cx="317199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914126"/>
            <a:r>
              <a:rPr lang="en-US" sz="2800" dirty="0" smtClean="0">
                <a:solidFill>
                  <a:schemeClr val="accent2"/>
                </a:solidFill>
                <a:latin typeface="Calibri" charset="0"/>
                <a:ea typeface="Calibri" charset="0"/>
                <a:cs typeface="Calibri" charset="0"/>
              </a:rPr>
              <a:t>Highest Male Cases</a:t>
            </a:r>
          </a:p>
          <a:p>
            <a:pPr algn="r" defTabSz="914126"/>
            <a:r>
              <a:rPr lang="en-US" sz="2000" dirty="0" smtClean="0">
                <a:latin typeface="Calibri" charset="0"/>
                <a:ea typeface="Calibri" charset="0"/>
                <a:cs typeface="Calibri" charset="0"/>
              </a:rPr>
              <a:t>Single</a:t>
            </a:r>
            <a:endParaRPr lang="en-US" sz="20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7" name="Round Diagonal Corner Rectangle 16"/>
          <p:cNvSpPr/>
          <p:nvPr/>
        </p:nvSpPr>
        <p:spPr>
          <a:xfrm>
            <a:off x="4560404" y="4244207"/>
            <a:ext cx="1143000" cy="1143000"/>
          </a:xfrm>
          <a:prstGeom prst="round2DiagRect">
            <a:avLst/>
          </a:prstGeom>
          <a:solidFill>
            <a:schemeClr val="accent3"/>
          </a:solidFill>
          <a:ln w="571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r>
              <a:rPr lang="en-US" sz="2400" dirty="0" smtClean="0">
                <a:solidFill>
                  <a:prstClr val="white"/>
                </a:solidFill>
                <a:latin typeface="Calibri" charset="0"/>
                <a:ea typeface="Calibri" charset="0"/>
                <a:cs typeface="Calibri" charset="0"/>
              </a:rPr>
              <a:t>10.86</a:t>
            </a:r>
            <a:r>
              <a:rPr lang="en-US" sz="2400" baseline="30000" dirty="0" smtClean="0">
                <a:solidFill>
                  <a:prstClr val="white"/>
                </a:solidFill>
                <a:latin typeface="Calibri" charset="0"/>
                <a:ea typeface="Calibri" charset="0"/>
                <a:cs typeface="Calibri" charset="0"/>
              </a:rPr>
              <a:t>%</a:t>
            </a:r>
            <a:endParaRPr lang="en-US" baseline="30000" dirty="0">
              <a:solidFill>
                <a:prstClr val="white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117158" y="4446503"/>
            <a:ext cx="344324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914126"/>
            <a:r>
              <a:rPr lang="en-US" sz="2800" dirty="0" smtClean="0">
                <a:solidFill>
                  <a:schemeClr val="accent2"/>
                </a:solidFill>
                <a:latin typeface="Calibri" charset="0"/>
                <a:ea typeface="Calibri" charset="0"/>
                <a:cs typeface="Calibri" charset="0"/>
              </a:rPr>
              <a:t>Highest Female Cases</a:t>
            </a:r>
          </a:p>
          <a:p>
            <a:pPr algn="r" defTabSz="914126"/>
            <a:r>
              <a:rPr lang="en-US" sz="2000" dirty="0" smtClean="0">
                <a:latin typeface="Calibri" charset="0"/>
                <a:ea typeface="Calibri" charset="0"/>
                <a:cs typeface="Calibri" charset="0"/>
              </a:rPr>
              <a:t>Widow</a:t>
            </a:r>
            <a:endParaRPr lang="en-US" sz="20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9" name="Round Diagonal Corner Rectangle 18"/>
          <p:cNvSpPr/>
          <p:nvPr/>
        </p:nvSpPr>
        <p:spPr>
          <a:xfrm>
            <a:off x="5850986" y="2192190"/>
            <a:ext cx="1828324" cy="1828324"/>
          </a:xfrm>
          <a:prstGeom prst="round2DiagRect">
            <a:avLst/>
          </a:prstGeom>
          <a:ln w="571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r>
              <a:rPr lang="en-US" sz="4800" dirty="0" smtClean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1272</a:t>
            </a:r>
            <a:endParaRPr lang="en-US" sz="4800" baseline="300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7827190" y="2664427"/>
            <a:ext cx="317199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126"/>
            <a:r>
              <a:rPr lang="en-US" sz="2800" dirty="0" smtClean="0">
                <a:solidFill>
                  <a:schemeClr val="accent2"/>
                </a:solidFill>
                <a:latin typeface="Calibri" charset="0"/>
                <a:ea typeface="Calibri" charset="0"/>
                <a:cs typeface="Calibri" charset="0"/>
              </a:rPr>
              <a:t>Least Male Cases</a:t>
            </a:r>
          </a:p>
          <a:p>
            <a:pPr defTabSz="914126"/>
            <a:r>
              <a:rPr lang="en-US" sz="2000" dirty="0" smtClean="0">
                <a:latin typeface="Calibri" charset="0"/>
                <a:ea typeface="Calibri" charset="0"/>
                <a:cs typeface="Calibri" charset="0"/>
              </a:rPr>
              <a:t>Unknown Category</a:t>
            </a:r>
            <a:endParaRPr lang="en-US" sz="20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3" name="Round Diagonal Corner Rectangle 22"/>
          <p:cNvSpPr/>
          <p:nvPr/>
        </p:nvSpPr>
        <p:spPr>
          <a:xfrm flipH="1">
            <a:off x="5850987" y="4141508"/>
            <a:ext cx="1645491" cy="1645491"/>
          </a:xfrm>
          <a:prstGeom prst="round2DiagRect">
            <a:avLst/>
          </a:prstGeom>
          <a:solidFill>
            <a:schemeClr val="accent4"/>
          </a:solidFill>
          <a:ln w="571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r>
              <a:rPr lang="en-US" sz="4399" dirty="0" smtClean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419</a:t>
            </a:r>
            <a:endParaRPr lang="en-US" sz="4399" baseline="300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7827190" y="4556210"/>
            <a:ext cx="3655276" cy="1261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126"/>
            <a:r>
              <a:rPr lang="en-US" sz="2800" dirty="0" smtClean="0">
                <a:solidFill>
                  <a:schemeClr val="accent2"/>
                </a:solidFill>
                <a:latin typeface="Calibri" charset="0"/>
                <a:ea typeface="Calibri" charset="0"/>
                <a:cs typeface="Calibri" charset="0"/>
              </a:rPr>
              <a:t>Least Female Cases</a:t>
            </a:r>
          </a:p>
          <a:p>
            <a:pPr lvl="0"/>
            <a:r>
              <a:rPr lang="en-US" sz="2000" dirty="0" smtClean="0"/>
              <a:t>Unknown Category</a:t>
            </a:r>
            <a:endParaRPr lang="en-US" sz="2000" dirty="0"/>
          </a:p>
          <a:p>
            <a:pPr defTabSz="914126"/>
            <a:endParaRPr lang="en-US" sz="2800" dirty="0" smtClean="0">
              <a:solidFill>
                <a:schemeClr val="accent2"/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399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79" y="2038662"/>
            <a:ext cx="10535087" cy="1663908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Strokes Cases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402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69430" y="1249974"/>
            <a:ext cx="10448144" cy="8036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59568" y="104931"/>
            <a:ext cx="1100278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>
                <a:latin typeface="+mj-lt"/>
              </a:rPr>
              <a:t>Distribution of Strokes Cases for Both Male and Female</a:t>
            </a:r>
            <a:endParaRPr lang="en-US" sz="3000" dirty="0">
              <a:latin typeface="+mj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t="4529"/>
          <a:stretch/>
        </p:blipFill>
        <p:spPr>
          <a:xfrm>
            <a:off x="1361190" y="674558"/>
            <a:ext cx="9499600" cy="5625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itle 1"/>
          <p:cNvSpPr>
            <a:spLocks noGrp="1"/>
          </p:cNvSpPr>
          <p:nvPr>
            <p:ph type="title"/>
          </p:nvPr>
        </p:nvSpPr>
        <p:spPr>
          <a:xfrm>
            <a:off x="1117158" y="704042"/>
            <a:ext cx="10058400" cy="807078"/>
          </a:xfrm>
        </p:spPr>
        <p:txBody>
          <a:bodyPr>
            <a:normAutofit fontScale="90000"/>
          </a:bodyPr>
          <a:lstStyle/>
          <a:p>
            <a:r>
              <a:rPr lang="en-US" sz="7200" dirty="0" smtClean="0"/>
              <a:t>Facts and Figures from Data</a:t>
            </a:r>
            <a:endParaRPr lang="en-US" sz="7200" dirty="0"/>
          </a:p>
        </p:txBody>
      </p:sp>
      <p:sp>
        <p:nvSpPr>
          <p:cNvPr id="15" name="Round Diagonal Corner Rectangle 14"/>
          <p:cNvSpPr/>
          <p:nvPr/>
        </p:nvSpPr>
        <p:spPr>
          <a:xfrm flipH="1">
            <a:off x="4560404" y="2877813"/>
            <a:ext cx="1142702" cy="1142701"/>
          </a:xfrm>
          <a:prstGeom prst="round2DiagRect">
            <a:avLst/>
          </a:prstGeom>
          <a:solidFill>
            <a:schemeClr val="accent2"/>
          </a:solidFill>
          <a:ln w="571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r>
              <a:rPr lang="en-US" sz="2000" dirty="0" smtClean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39,465</a:t>
            </a:r>
            <a:endParaRPr lang="en-US" sz="2000" baseline="300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280335" y="3079926"/>
            <a:ext cx="317199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914126"/>
            <a:r>
              <a:rPr lang="en-US" sz="2800" dirty="0" smtClean="0">
                <a:solidFill>
                  <a:schemeClr val="accent2"/>
                </a:solidFill>
                <a:latin typeface="Calibri" charset="0"/>
                <a:ea typeface="Calibri" charset="0"/>
                <a:cs typeface="Calibri" charset="0"/>
              </a:rPr>
              <a:t>Female</a:t>
            </a:r>
          </a:p>
          <a:p>
            <a:pPr algn="r" defTabSz="914126"/>
            <a:r>
              <a:rPr lang="en-US" sz="2000" dirty="0" smtClean="0">
                <a:latin typeface="Calibri" charset="0"/>
                <a:ea typeface="Calibri" charset="0"/>
                <a:cs typeface="Calibri" charset="0"/>
              </a:rPr>
              <a:t>No. of Strokes Cases</a:t>
            </a:r>
            <a:endParaRPr lang="en-US" sz="20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7" name="Round Diagonal Corner Rectangle 16"/>
          <p:cNvSpPr/>
          <p:nvPr/>
        </p:nvSpPr>
        <p:spPr>
          <a:xfrm>
            <a:off x="4560404" y="4244207"/>
            <a:ext cx="1143000" cy="1143000"/>
          </a:xfrm>
          <a:prstGeom prst="round2DiagRect">
            <a:avLst/>
          </a:prstGeom>
          <a:solidFill>
            <a:schemeClr val="accent3"/>
          </a:solidFill>
          <a:ln w="571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r>
              <a:rPr lang="en-US" sz="2000" dirty="0" smtClean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26,109</a:t>
            </a:r>
            <a:endParaRPr lang="en-US" sz="2000" baseline="300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388410" y="4446503"/>
            <a:ext cx="317199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914126"/>
            <a:r>
              <a:rPr lang="en-US" sz="2800" dirty="0" smtClean="0">
                <a:solidFill>
                  <a:schemeClr val="accent2"/>
                </a:solidFill>
                <a:latin typeface="Calibri" charset="0"/>
                <a:ea typeface="Calibri" charset="0"/>
                <a:cs typeface="Calibri" charset="0"/>
              </a:rPr>
              <a:t>Male</a:t>
            </a:r>
          </a:p>
          <a:p>
            <a:pPr algn="r" defTabSz="914126"/>
            <a:r>
              <a:rPr lang="en-US" sz="2000" dirty="0" smtClean="0">
                <a:latin typeface="Calibri" charset="0"/>
                <a:ea typeface="Calibri" charset="0"/>
                <a:cs typeface="Calibri" charset="0"/>
              </a:rPr>
              <a:t>No. of Strokes Cases</a:t>
            </a:r>
            <a:endParaRPr lang="en-US" sz="20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9" name="Round Diagonal Corner Rectangle 18"/>
          <p:cNvSpPr/>
          <p:nvPr/>
        </p:nvSpPr>
        <p:spPr>
          <a:xfrm>
            <a:off x="5850986" y="2192190"/>
            <a:ext cx="1828324" cy="1828324"/>
          </a:xfrm>
          <a:prstGeom prst="round2DiagRect">
            <a:avLst/>
          </a:prstGeom>
          <a:ln w="571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r>
              <a:rPr lang="en-US" sz="4000" dirty="0" smtClean="0">
                <a:solidFill>
                  <a:prstClr val="white"/>
                </a:solidFill>
                <a:latin typeface="Calibri" charset="0"/>
                <a:ea typeface="Calibri" charset="0"/>
                <a:cs typeface="Calibri" charset="0"/>
              </a:rPr>
              <a:t>60.18</a:t>
            </a:r>
            <a:r>
              <a:rPr lang="en-US" sz="4000" baseline="30000" dirty="0" smtClean="0">
                <a:solidFill>
                  <a:prstClr val="white"/>
                </a:solidFill>
                <a:latin typeface="Calibri" charset="0"/>
                <a:ea typeface="Calibri" charset="0"/>
                <a:cs typeface="Calibri" charset="0"/>
              </a:rPr>
              <a:t>%</a:t>
            </a:r>
            <a:endParaRPr lang="en-US" sz="4000" baseline="30000" dirty="0">
              <a:solidFill>
                <a:prstClr val="white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7827190" y="2664427"/>
            <a:ext cx="334836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126"/>
            <a:r>
              <a:rPr lang="en-US" sz="2800" dirty="0" smtClean="0">
                <a:solidFill>
                  <a:schemeClr val="accent2"/>
                </a:solidFill>
                <a:latin typeface="Calibri" charset="0"/>
                <a:ea typeface="Calibri" charset="0"/>
                <a:cs typeface="Calibri" charset="0"/>
              </a:rPr>
              <a:t>Female</a:t>
            </a:r>
            <a:endParaRPr lang="en-US" sz="2800" dirty="0" smtClean="0">
              <a:solidFill>
                <a:schemeClr val="accent2"/>
              </a:solidFill>
              <a:latin typeface="Calibri" charset="0"/>
              <a:ea typeface="Calibri" charset="0"/>
              <a:cs typeface="Calibri" charset="0"/>
            </a:endParaRPr>
          </a:p>
          <a:p>
            <a:pPr defTabSz="914126"/>
            <a:r>
              <a:rPr lang="en-US" sz="2000" dirty="0" smtClean="0">
                <a:latin typeface="Calibri" charset="0"/>
                <a:ea typeface="Calibri" charset="0"/>
                <a:cs typeface="Calibri" charset="0"/>
              </a:rPr>
              <a:t>Percentage of Strokes Cases</a:t>
            </a:r>
            <a:endParaRPr lang="en-US" sz="20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3" name="Round Diagonal Corner Rectangle 22"/>
          <p:cNvSpPr/>
          <p:nvPr/>
        </p:nvSpPr>
        <p:spPr>
          <a:xfrm flipH="1">
            <a:off x="5850987" y="4141508"/>
            <a:ext cx="1645491" cy="1645491"/>
          </a:xfrm>
          <a:prstGeom prst="round2DiagRect">
            <a:avLst/>
          </a:prstGeom>
          <a:solidFill>
            <a:schemeClr val="accent4"/>
          </a:solidFill>
          <a:ln w="571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r>
              <a:rPr lang="en-US" sz="3600" dirty="0" smtClean="0">
                <a:solidFill>
                  <a:prstClr val="white"/>
                </a:solidFill>
                <a:latin typeface="Calibri" charset="0"/>
                <a:ea typeface="Calibri" charset="0"/>
                <a:cs typeface="Calibri" charset="0"/>
              </a:rPr>
              <a:t>39.81</a:t>
            </a:r>
            <a:r>
              <a:rPr lang="en-US" sz="3600" baseline="30000" dirty="0" smtClean="0">
                <a:solidFill>
                  <a:prstClr val="white"/>
                </a:solidFill>
                <a:latin typeface="Calibri" charset="0"/>
                <a:ea typeface="Calibri" charset="0"/>
                <a:cs typeface="Calibri" charset="0"/>
              </a:rPr>
              <a:t>%</a:t>
            </a:r>
            <a:endParaRPr lang="en-US" sz="3600" baseline="30000" dirty="0">
              <a:solidFill>
                <a:prstClr val="white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7827190" y="4556210"/>
            <a:ext cx="334836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126"/>
            <a:r>
              <a:rPr lang="en-US" sz="2800" dirty="0" smtClean="0">
                <a:solidFill>
                  <a:schemeClr val="accent2"/>
                </a:solidFill>
                <a:latin typeface="Calibri" charset="0"/>
                <a:ea typeface="Calibri" charset="0"/>
                <a:cs typeface="Calibri" charset="0"/>
              </a:rPr>
              <a:t>Male</a:t>
            </a:r>
            <a:endParaRPr lang="en-US" sz="2800" dirty="0" smtClean="0">
              <a:solidFill>
                <a:schemeClr val="accent2"/>
              </a:solidFill>
              <a:latin typeface="Calibri" charset="0"/>
              <a:ea typeface="Calibri" charset="0"/>
              <a:cs typeface="Calibri" charset="0"/>
            </a:endParaRPr>
          </a:p>
          <a:p>
            <a:pPr defTabSz="914126"/>
            <a:r>
              <a:rPr lang="en-US" sz="2000" dirty="0" smtClean="0">
                <a:latin typeface="Calibri" charset="0"/>
                <a:ea typeface="Calibri" charset="0"/>
                <a:cs typeface="Calibri" charset="0"/>
              </a:rPr>
              <a:t>Percentage of Strokes Cases</a:t>
            </a:r>
            <a:endParaRPr lang="en-US" sz="2000" dirty="0"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2764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929390" y="974361"/>
            <a:ext cx="10493115" cy="11842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59568" y="104931"/>
            <a:ext cx="1100278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>
                <a:latin typeface="+mj-lt"/>
              </a:rPr>
              <a:t>Percentage of Strokes Cases Per Marital Status</a:t>
            </a:r>
            <a:endParaRPr lang="en-US" sz="3000" dirty="0">
              <a:latin typeface="+mj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5369"/>
          <a:stretch/>
        </p:blipFill>
        <p:spPr>
          <a:xfrm>
            <a:off x="1548150" y="824460"/>
            <a:ext cx="9245600" cy="5299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880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itle 1"/>
          <p:cNvSpPr>
            <a:spLocks noGrp="1"/>
          </p:cNvSpPr>
          <p:nvPr>
            <p:ph type="title"/>
          </p:nvPr>
        </p:nvSpPr>
        <p:spPr>
          <a:xfrm>
            <a:off x="1117158" y="704042"/>
            <a:ext cx="10058400" cy="807078"/>
          </a:xfrm>
        </p:spPr>
        <p:txBody>
          <a:bodyPr>
            <a:normAutofit fontScale="90000"/>
          </a:bodyPr>
          <a:lstStyle/>
          <a:p>
            <a:r>
              <a:rPr lang="en-US" sz="7200" dirty="0" smtClean="0"/>
              <a:t>Facts and Figures from Data</a:t>
            </a:r>
            <a:endParaRPr lang="en-US" sz="7200" dirty="0"/>
          </a:p>
        </p:txBody>
      </p:sp>
      <p:sp>
        <p:nvSpPr>
          <p:cNvPr id="15" name="Round Diagonal Corner Rectangle 14"/>
          <p:cNvSpPr/>
          <p:nvPr/>
        </p:nvSpPr>
        <p:spPr>
          <a:xfrm flipH="1">
            <a:off x="4560404" y="2877813"/>
            <a:ext cx="1142702" cy="1142701"/>
          </a:xfrm>
          <a:prstGeom prst="round2DiagRect">
            <a:avLst/>
          </a:prstGeom>
          <a:solidFill>
            <a:schemeClr val="accent2"/>
          </a:solidFill>
          <a:ln w="571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r>
              <a:rPr lang="en-US" sz="2400" dirty="0" smtClean="0">
                <a:solidFill>
                  <a:prstClr val="white"/>
                </a:solidFill>
                <a:latin typeface="Calibri" charset="0"/>
                <a:ea typeface="Calibri" charset="0"/>
                <a:cs typeface="Calibri" charset="0"/>
              </a:rPr>
              <a:t>20.56</a:t>
            </a:r>
            <a:r>
              <a:rPr lang="en-US" sz="2400" baseline="30000" dirty="0" smtClean="0">
                <a:solidFill>
                  <a:prstClr val="white"/>
                </a:solidFill>
                <a:latin typeface="Calibri" charset="0"/>
                <a:ea typeface="Calibri" charset="0"/>
                <a:cs typeface="Calibri" charset="0"/>
              </a:rPr>
              <a:t>%</a:t>
            </a:r>
            <a:endParaRPr lang="en-US" sz="2400" baseline="30000" dirty="0">
              <a:solidFill>
                <a:prstClr val="white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280335" y="3079926"/>
            <a:ext cx="317199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914126"/>
            <a:r>
              <a:rPr lang="en-US" sz="2800" dirty="0" smtClean="0">
                <a:solidFill>
                  <a:schemeClr val="accent2"/>
                </a:solidFill>
                <a:latin typeface="Calibri" charset="0"/>
                <a:ea typeface="Calibri" charset="0"/>
                <a:cs typeface="Calibri" charset="0"/>
              </a:rPr>
              <a:t>Highest Male Cases</a:t>
            </a:r>
          </a:p>
          <a:p>
            <a:pPr algn="r" defTabSz="914126"/>
            <a:r>
              <a:rPr lang="en-US" sz="2000" dirty="0" smtClean="0">
                <a:latin typeface="Calibri" charset="0"/>
                <a:ea typeface="Calibri" charset="0"/>
                <a:cs typeface="Calibri" charset="0"/>
              </a:rPr>
              <a:t>Marries</a:t>
            </a:r>
            <a:endParaRPr lang="en-US" sz="20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7" name="Round Diagonal Corner Rectangle 16"/>
          <p:cNvSpPr/>
          <p:nvPr/>
        </p:nvSpPr>
        <p:spPr>
          <a:xfrm>
            <a:off x="4560404" y="4244207"/>
            <a:ext cx="1143000" cy="1143000"/>
          </a:xfrm>
          <a:prstGeom prst="round2DiagRect">
            <a:avLst/>
          </a:prstGeom>
          <a:solidFill>
            <a:schemeClr val="accent3"/>
          </a:solidFill>
          <a:ln w="571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r>
              <a:rPr lang="en-US" sz="2400" dirty="0" smtClean="0">
                <a:solidFill>
                  <a:prstClr val="white"/>
                </a:solidFill>
                <a:latin typeface="Calibri" charset="0"/>
                <a:ea typeface="Calibri" charset="0"/>
                <a:cs typeface="Calibri" charset="0"/>
              </a:rPr>
              <a:t>38.54</a:t>
            </a:r>
            <a:r>
              <a:rPr lang="en-US" sz="2400" baseline="30000" dirty="0" smtClean="0">
                <a:solidFill>
                  <a:prstClr val="white"/>
                </a:solidFill>
                <a:latin typeface="Calibri" charset="0"/>
                <a:ea typeface="Calibri" charset="0"/>
                <a:cs typeface="Calibri" charset="0"/>
              </a:rPr>
              <a:t>%</a:t>
            </a:r>
            <a:endParaRPr lang="en-US" baseline="30000" dirty="0">
              <a:solidFill>
                <a:prstClr val="white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117158" y="4446503"/>
            <a:ext cx="344324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914126"/>
            <a:r>
              <a:rPr lang="en-US" sz="2800" dirty="0" smtClean="0">
                <a:solidFill>
                  <a:schemeClr val="accent2"/>
                </a:solidFill>
                <a:latin typeface="Calibri" charset="0"/>
                <a:ea typeface="Calibri" charset="0"/>
                <a:cs typeface="Calibri" charset="0"/>
              </a:rPr>
              <a:t>Highest Female Cases</a:t>
            </a:r>
          </a:p>
          <a:p>
            <a:pPr algn="r" defTabSz="914126"/>
            <a:r>
              <a:rPr lang="en-US" sz="2000" dirty="0" smtClean="0">
                <a:latin typeface="Calibri" charset="0"/>
                <a:ea typeface="Calibri" charset="0"/>
                <a:cs typeface="Calibri" charset="0"/>
              </a:rPr>
              <a:t>Widow</a:t>
            </a:r>
            <a:endParaRPr lang="en-US" sz="20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9" name="Round Diagonal Corner Rectangle 18"/>
          <p:cNvSpPr/>
          <p:nvPr/>
        </p:nvSpPr>
        <p:spPr>
          <a:xfrm>
            <a:off x="5850986" y="2192190"/>
            <a:ext cx="1828324" cy="1828324"/>
          </a:xfrm>
          <a:prstGeom prst="round2DiagRect">
            <a:avLst/>
          </a:prstGeom>
          <a:ln w="571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r>
              <a:rPr lang="en-US" sz="4800" dirty="0" smtClean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191</a:t>
            </a:r>
            <a:endParaRPr lang="en-US" sz="4800" baseline="300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7827190" y="2664427"/>
            <a:ext cx="317199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126"/>
            <a:r>
              <a:rPr lang="en-US" sz="2800" dirty="0" smtClean="0">
                <a:solidFill>
                  <a:schemeClr val="accent2"/>
                </a:solidFill>
                <a:latin typeface="Calibri" charset="0"/>
                <a:ea typeface="Calibri" charset="0"/>
                <a:cs typeface="Calibri" charset="0"/>
              </a:rPr>
              <a:t>Least Male Cases</a:t>
            </a:r>
          </a:p>
          <a:p>
            <a:pPr defTabSz="914126"/>
            <a:r>
              <a:rPr lang="en-US" sz="2000" dirty="0" smtClean="0">
                <a:latin typeface="Calibri" charset="0"/>
                <a:ea typeface="Calibri" charset="0"/>
                <a:cs typeface="Calibri" charset="0"/>
              </a:rPr>
              <a:t>Unknown Category</a:t>
            </a:r>
            <a:endParaRPr lang="en-US" sz="20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3" name="Round Diagonal Corner Rectangle 22"/>
          <p:cNvSpPr/>
          <p:nvPr/>
        </p:nvSpPr>
        <p:spPr>
          <a:xfrm flipH="1">
            <a:off x="5850987" y="4141508"/>
            <a:ext cx="1645491" cy="1645491"/>
          </a:xfrm>
          <a:prstGeom prst="round2DiagRect">
            <a:avLst/>
          </a:prstGeom>
          <a:solidFill>
            <a:schemeClr val="accent4"/>
          </a:solidFill>
          <a:ln w="571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r>
              <a:rPr lang="en-US" sz="4399" dirty="0" smtClean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96</a:t>
            </a:r>
            <a:endParaRPr lang="en-US" sz="4399" baseline="300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7827190" y="4556210"/>
            <a:ext cx="3655276" cy="1261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126"/>
            <a:r>
              <a:rPr lang="en-US" sz="2800" dirty="0" smtClean="0">
                <a:solidFill>
                  <a:schemeClr val="accent2"/>
                </a:solidFill>
                <a:latin typeface="Calibri" charset="0"/>
                <a:ea typeface="Calibri" charset="0"/>
                <a:cs typeface="Calibri" charset="0"/>
              </a:rPr>
              <a:t>Least Female Cases</a:t>
            </a:r>
          </a:p>
          <a:p>
            <a:pPr lvl="0"/>
            <a:r>
              <a:rPr lang="en-US" sz="2000" dirty="0" smtClean="0"/>
              <a:t>Unknown Category</a:t>
            </a:r>
            <a:endParaRPr lang="en-US" sz="2000" dirty="0"/>
          </a:p>
          <a:p>
            <a:pPr defTabSz="914126"/>
            <a:endParaRPr lang="en-US" sz="2800" dirty="0" smtClean="0">
              <a:solidFill>
                <a:schemeClr val="accent2"/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5060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929390" y="974361"/>
            <a:ext cx="10493115" cy="11842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946150"/>
            <a:ext cx="9448800" cy="49657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59568" y="104931"/>
            <a:ext cx="1100278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>
                <a:latin typeface="+mj-lt"/>
              </a:rPr>
              <a:t>Percentage of Strokes Cases Per Place of Injury</a:t>
            </a:r>
            <a:endParaRPr lang="en-US" sz="3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8191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8000" dirty="0" smtClean="0"/>
              <a:t>About Dataset</a:t>
            </a:r>
            <a:endParaRPr lang="en-US" sz="8000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7863828"/>
              </p:ext>
            </p:extLst>
          </p:nvPr>
        </p:nvGraphicFramePr>
        <p:xfrm>
          <a:off x="1238937" y="2383437"/>
          <a:ext cx="9775086" cy="31089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87543"/>
                <a:gridCol w="4887543"/>
              </a:tblGrid>
              <a:tr h="456826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Tables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Description</a:t>
                      </a:r>
                      <a:endParaRPr lang="en-US" sz="2000" dirty="0"/>
                    </a:p>
                  </a:txBody>
                  <a:tcPr/>
                </a:tc>
              </a:tr>
              <a:tr h="799447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Death Record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Primary Table containing a single row per death record </a:t>
                      </a:r>
                      <a:endParaRPr lang="en-US" sz="2000" dirty="0"/>
                    </a:p>
                  </a:txBody>
                  <a:tcPr/>
                </a:tc>
              </a:tr>
              <a:tr h="463172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Place of Injury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Look Up</a:t>
                      </a:r>
                      <a:r>
                        <a:rPr lang="en-US" sz="2000" baseline="0" dirty="0" smtClean="0"/>
                        <a:t> Table Related to Place of Injury</a:t>
                      </a:r>
                      <a:endParaRPr lang="en-US" sz="2000" dirty="0"/>
                    </a:p>
                  </a:txBody>
                  <a:tcPr/>
                </a:tc>
              </a:tr>
              <a:tr h="463172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Manner of Death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/>
                        <a:t>Look Up</a:t>
                      </a:r>
                      <a:r>
                        <a:rPr lang="en-US" sz="2000" baseline="0" dirty="0" smtClean="0"/>
                        <a:t> Table Related to Manner of Death</a:t>
                      </a:r>
                      <a:endParaRPr lang="en-US" sz="2000" dirty="0" smtClean="0"/>
                    </a:p>
                  </a:txBody>
                  <a:tcPr/>
                </a:tc>
              </a:tr>
              <a:tr h="463172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Education2003Revision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/>
                        <a:t>Look Up</a:t>
                      </a:r>
                      <a:r>
                        <a:rPr lang="en-US" sz="2000" baseline="0" dirty="0" smtClean="0"/>
                        <a:t> Table Related to Type of Education</a:t>
                      </a:r>
                      <a:endParaRPr lang="en-US" sz="2000" dirty="0" smtClean="0"/>
                    </a:p>
                  </a:txBody>
                  <a:tcPr/>
                </a:tc>
              </a:tr>
              <a:tr h="463172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Icd10Code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/>
                        <a:t>Look Up</a:t>
                      </a:r>
                      <a:r>
                        <a:rPr lang="en-US" sz="2000" baseline="0" dirty="0" smtClean="0"/>
                        <a:t> Table Related to the Cause of Death</a:t>
                      </a:r>
                      <a:endParaRPr lang="en-US" sz="2000" dirty="0" smtClean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25366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itle 1"/>
          <p:cNvSpPr>
            <a:spLocks noGrp="1"/>
          </p:cNvSpPr>
          <p:nvPr>
            <p:ph type="title"/>
          </p:nvPr>
        </p:nvSpPr>
        <p:spPr>
          <a:xfrm>
            <a:off x="1117158" y="704042"/>
            <a:ext cx="10058400" cy="807078"/>
          </a:xfrm>
        </p:spPr>
        <p:txBody>
          <a:bodyPr>
            <a:normAutofit fontScale="90000"/>
          </a:bodyPr>
          <a:lstStyle/>
          <a:p>
            <a:r>
              <a:rPr lang="en-US" sz="7200" dirty="0" smtClean="0"/>
              <a:t>Facts and Figures from Data</a:t>
            </a:r>
            <a:endParaRPr lang="en-US" sz="7200" dirty="0"/>
          </a:p>
        </p:txBody>
      </p:sp>
      <p:sp>
        <p:nvSpPr>
          <p:cNvPr id="15" name="Round Diagonal Corner Rectangle 14"/>
          <p:cNvSpPr/>
          <p:nvPr/>
        </p:nvSpPr>
        <p:spPr>
          <a:xfrm flipH="1">
            <a:off x="4560404" y="2877813"/>
            <a:ext cx="1142702" cy="1142701"/>
          </a:xfrm>
          <a:prstGeom prst="round2DiagRect">
            <a:avLst/>
          </a:prstGeom>
          <a:solidFill>
            <a:schemeClr val="accent2"/>
          </a:solidFill>
          <a:ln w="571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r>
              <a:rPr lang="en-US" sz="2400" dirty="0" smtClean="0">
                <a:solidFill>
                  <a:prstClr val="white"/>
                </a:solidFill>
                <a:latin typeface="Calibri" charset="0"/>
                <a:ea typeface="Calibri" charset="0"/>
                <a:cs typeface="Calibri" charset="0"/>
              </a:rPr>
              <a:t>44</a:t>
            </a:r>
            <a:endParaRPr lang="en-US" sz="2400" baseline="30000" dirty="0">
              <a:solidFill>
                <a:prstClr val="white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280335" y="3079926"/>
            <a:ext cx="317199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914126"/>
            <a:r>
              <a:rPr lang="en-US" sz="2800" dirty="0" smtClean="0">
                <a:solidFill>
                  <a:schemeClr val="accent2"/>
                </a:solidFill>
                <a:latin typeface="Calibri" charset="0"/>
                <a:ea typeface="Calibri" charset="0"/>
                <a:cs typeface="Calibri" charset="0"/>
              </a:rPr>
              <a:t>Highest Male Cases</a:t>
            </a:r>
          </a:p>
          <a:p>
            <a:pPr algn="r" defTabSz="914126"/>
            <a:r>
              <a:rPr lang="en-US" sz="2000" dirty="0" smtClean="0">
                <a:latin typeface="Calibri" charset="0"/>
                <a:ea typeface="Calibri" charset="0"/>
                <a:cs typeface="Calibri" charset="0"/>
              </a:rPr>
              <a:t>Home</a:t>
            </a:r>
            <a:endParaRPr lang="en-US" sz="20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7" name="Round Diagonal Corner Rectangle 16"/>
          <p:cNvSpPr/>
          <p:nvPr/>
        </p:nvSpPr>
        <p:spPr>
          <a:xfrm>
            <a:off x="4560404" y="4244207"/>
            <a:ext cx="1143000" cy="1143000"/>
          </a:xfrm>
          <a:prstGeom prst="round2DiagRect">
            <a:avLst/>
          </a:prstGeom>
          <a:solidFill>
            <a:schemeClr val="accent3"/>
          </a:solidFill>
          <a:ln w="571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r>
              <a:rPr lang="en-US" sz="2400" dirty="0" smtClean="0">
                <a:solidFill>
                  <a:prstClr val="white"/>
                </a:solidFill>
                <a:latin typeface="Calibri" charset="0"/>
                <a:ea typeface="Calibri" charset="0"/>
                <a:cs typeface="Calibri" charset="0"/>
              </a:rPr>
              <a:t>37</a:t>
            </a:r>
            <a:endParaRPr lang="en-US" baseline="30000" dirty="0">
              <a:solidFill>
                <a:prstClr val="white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117158" y="4446503"/>
            <a:ext cx="344324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914126"/>
            <a:r>
              <a:rPr lang="en-US" sz="2800" dirty="0" smtClean="0">
                <a:solidFill>
                  <a:schemeClr val="accent2"/>
                </a:solidFill>
                <a:latin typeface="Calibri" charset="0"/>
                <a:ea typeface="Calibri" charset="0"/>
                <a:cs typeface="Calibri" charset="0"/>
              </a:rPr>
              <a:t>Highest Female Cases</a:t>
            </a:r>
          </a:p>
          <a:p>
            <a:pPr algn="r" defTabSz="914126"/>
            <a:r>
              <a:rPr lang="en-US" sz="2000" dirty="0" smtClean="0">
                <a:latin typeface="Calibri" charset="0"/>
                <a:ea typeface="Calibri" charset="0"/>
                <a:cs typeface="Calibri" charset="0"/>
              </a:rPr>
              <a:t>Home</a:t>
            </a:r>
            <a:endParaRPr lang="en-US" sz="20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9" name="Round Diagonal Corner Rectangle 18"/>
          <p:cNvSpPr/>
          <p:nvPr/>
        </p:nvSpPr>
        <p:spPr>
          <a:xfrm>
            <a:off x="5850986" y="2192190"/>
            <a:ext cx="1828324" cy="1828324"/>
          </a:xfrm>
          <a:prstGeom prst="round2DiagRect">
            <a:avLst/>
          </a:prstGeom>
          <a:ln w="571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r>
              <a:rPr lang="en-US" sz="4800" dirty="0" smtClean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en-US" sz="4800" baseline="300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7827190" y="2664427"/>
            <a:ext cx="317199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126"/>
            <a:r>
              <a:rPr lang="en-US" sz="2800" dirty="0" smtClean="0">
                <a:solidFill>
                  <a:schemeClr val="accent2"/>
                </a:solidFill>
                <a:latin typeface="Calibri" charset="0"/>
                <a:ea typeface="Calibri" charset="0"/>
                <a:cs typeface="Calibri" charset="0"/>
              </a:rPr>
              <a:t>Least Male Cases</a:t>
            </a:r>
          </a:p>
          <a:p>
            <a:pPr defTabSz="914126"/>
            <a:r>
              <a:rPr lang="en-US" sz="2000" dirty="0" smtClean="0">
                <a:latin typeface="Calibri" charset="0"/>
                <a:ea typeface="Calibri" charset="0"/>
                <a:cs typeface="Calibri" charset="0"/>
              </a:rPr>
              <a:t>Other</a:t>
            </a:r>
            <a:endParaRPr lang="en-US" sz="20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3" name="Round Diagonal Corner Rectangle 22"/>
          <p:cNvSpPr/>
          <p:nvPr/>
        </p:nvSpPr>
        <p:spPr>
          <a:xfrm flipH="1">
            <a:off x="5850987" y="4141508"/>
            <a:ext cx="1645491" cy="1645491"/>
          </a:xfrm>
          <a:prstGeom prst="round2DiagRect">
            <a:avLst/>
          </a:prstGeom>
          <a:solidFill>
            <a:schemeClr val="accent4"/>
          </a:solidFill>
          <a:ln w="571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r>
              <a:rPr lang="en-US" sz="4399" dirty="0" smtClean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sz="4399" baseline="300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7827190" y="4556210"/>
            <a:ext cx="3655276" cy="1261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126"/>
            <a:r>
              <a:rPr lang="en-US" sz="2800" dirty="0" smtClean="0">
                <a:solidFill>
                  <a:schemeClr val="accent2"/>
                </a:solidFill>
                <a:latin typeface="Calibri" charset="0"/>
                <a:ea typeface="Calibri" charset="0"/>
                <a:cs typeface="Calibri" charset="0"/>
              </a:rPr>
              <a:t>Least Female Cases</a:t>
            </a:r>
          </a:p>
          <a:p>
            <a:pPr lvl="0"/>
            <a:r>
              <a:rPr lang="en-US" sz="2000" dirty="0" smtClean="0"/>
              <a:t>Street</a:t>
            </a:r>
            <a:endParaRPr lang="en-US" sz="2000" dirty="0"/>
          </a:p>
          <a:p>
            <a:pPr defTabSz="914126"/>
            <a:endParaRPr lang="en-US" sz="2800" dirty="0" smtClean="0">
              <a:solidFill>
                <a:schemeClr val="accent2"/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2302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79" y="2038662"/>
            <a:ext cx="10535087" cy="1663908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HIV/AIDS Cases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2177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69430" y="1249974"/>
            <a:ext cx="10448144" cy="8036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59568" y="104931"/>
            <a:ext cx="1100278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>
                <a:latin typeface="+mj-lt"/>
              </a:rPr>
              <a:t>Distribution of HIV/AIDS Cases for Both Male and Female</a:t>
            </a:r>
            <a:endParaRPr lang="en-US" sz="3000" dirty="0">
              <a:latin typeface="+mj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5650" y="709430"/>
            <a:ext cx="8140700" cy="549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26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itle 1"/>
          <p:cNvSpPr>
            <a:spLocks noGrp="1"/>
          </p:cNvSpPr>
          <p:nvPr>
            <p:ph type="title"/>
          </p:nvPr>
        </p:nvSpPr>
        <p:spPr>
          <a:xfrm>
            <a:off x="1117158" y="704042"/>
            <a:ext cx="10058400" cy="807078"/>
          </a:xfrm>
        </p:spPr>
        <p:txBody>
          <a:bodyPr>
            <a:normAutofit fontScale="90000"/>
          </a:bodyPr>
          <a:lstStyle/>
          <a:p>
            <a:r>
              <a:rPr lang="en-US" sz="7200" dirty="0" smtClean="0"/>
              <a:t>Facts and Figures from Data</a:t>
            </a:r>
            <a:endParaRPr lang="en-US" sz="7200" dirty="0"/>
          </a:p>
        </p:txBody>
      </p:sp>
      <p:sp>
        <p:nvSpPr>
          <p:cNvPr id="15" name="Round Diagonal Corner Rectangle 14"/>
          <p:cNvSpPr/>
          <p:nvPr/>
        </p:nvSpPr>
        <p:spPr>
          <a:xfrm flipH="1">
            <a:off x="4560404" y="2877813"/>
            <a:ext cx="1142702" cy="1142701"/>
          </a:xfrm>
          <a:prstGeom prst="round2DiagRect">
            <a:avLst/>
          </a:prstGeom>
          <a:solidFill>
            <a:schemeClr val="accent2"/>
          </a:solidFill>
          <a:ln w="571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r>
              <a:rPr lang="en-US" sz="2400" dirty="0" smtClean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417</a:t>
            </a:r>
            <a:endParaRPr lang="en-US" sz="2400" baseline="300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280335" y="3079926"/>
            <a:ext cx="317199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914126"/>
            <a:r>
              <a:rPr lang="en-US" sz="2800" dirty="0" smtClean="0">
                <a:solidFill>
                  <a:schemeClr val="accent2"/>
                </a:solidFill>
                <a:latin typeface="Calibri" charset="0"/>
                <a:ea typeface="Calibri" charset="0"/>
                <a:cs typeface="Calibri" charset="0"/>
              </a:rPr>
              <a:t>Female</a:t>
            </a:r>
          </a:p>
          <a:p>
            <a:pPr algn="r" defTabSz="914126"/>
            <a:r>
              <a:rPr lang="en-US" sz="2000" dirty="0" smtClean="0">
                <a:latin typeface="Calibri" charset="0"/>
                <a:ea typeface="Calibri" charset="0"/>
                <a:cs typeface="Calibri" charset="0"/>
              </a:rPr>
              <a:t>No. of HIV/AIDS Cases</a:t>
            </a:r>
            <a:endParaRPr lang="en-US" sz="20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7" name="Round Diagonal Corner Rectangle 16"/>
          <p:cNvSpPr/>
          <p:nvPr/>
        </p:nvSpPr>
        <p:spPr>
          <a:xfrm>
            <a:off x="4560404" y="4244207"/>
            <a:ext cx="1143000" cy="1143000"/>
          </a:xfrm>
          <a:prstGeom prst="round2DiagRect">
            <a:avLst/>
          </a:prstGeom>
          <a:solidFill>
            <a:schemeClr val="accent3"/>
          </a:solidFill>
          <a:ln w="571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r>
              <a:rPr lang="en-US" sz="2400" dirty="0" smtClean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1,026</a:t>
            </a:r>
            <a:endParaRPr lang="en-US" sz="2000" baseline="300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388410" y="4446503"/>
            <a:ext cx="317199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914126"/>
            <a:r>
              <a:rPr lang="en-US" sz="2800" dirty="0" smtClean="0">
                <a:solidFill>
                  <a:schemeClr val="accent2"/>
                </a:solidFill>
                <a:latin typeface="Calibri" charset="0"/>
                <a:ea typeface="Calibri" charset="0"/>
                <a:cs typeface="Calibri" charset="0"/>
              </a:rPr>
              <a:t>Male</a:t>
            </a:r>
          </a:p>
          <a:p>
            <a:pPr algn="r" defTabSz="914126"/>
            <a:r>
              <a:rPr lang="en-US" sz="2000" dirty="0" smtClean="0">
                <a:latin typeface="Calibri" charset="0"/>
                <a:ea typeface="Calibri" charset="0"/>
                <a:cs typeface="Calibri" charset="0"/>
              </a:rPr>
              <a:t>No. of HIV/AIDS Cases</a:t>
            </a:r>
            <a:endParaRPr lang="en-US" sz="20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9" name="Round Diagonal Corner Rectangle 18"/>
          <p:cNvSpPr/>
          <p:nvPr/>
        </p:nvSpPr>
        <p:spPr>
          <a:xfrm>
            <a:off x="5850986" y="2192190"/>
            <a:ext cx="1828324" cy="1828324"/>
          </a:xfrm>
          <a:prstGeom prst="round2DiagRect">
            <a:avLst/>
          </a:prstGeom>
          <a:ln w="571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r>
              <a:rPr lang="en-US" sz="4000" dirty="0" smtClean="0">
                <a:solidFill>
                  <a:prstClr val="white"/>
                </a:solidFill>
                <a:latin typeface="Calibri" charset="0"/>
                <a:ea typeface="Calibri" charset="0"/>
                <a:cs typeface="Calibri" charset="0"/>
              </a:rPr>
              <a:t>71.10</a:t>
            </a:r>
            <a:r>
              <a:rPr lang="en-US" sz="4000" baseline="30000" dirty="0" smtClean="0">
                <a:solidFill>
                  <a:prstClr val="white"/>
                </a:solidFill>
                <a:latin typeface="Calibri" charset="0"/>
                <a:ea typeface="Calibri" charset="0"/>
                <a:cs typeface="Calibri" charset="0"/>
              </a:rPr>
              <a:t>%</a:t>
            </a:r>
            <a:endParaRPr lang="en-US" sz="4000" baseline="30000" dirty="0">
              <a:solidFill>
                <a:prstClr val="white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7827190" y="2664427"/>
            <a:ext cx="334836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126"/>
            <a:r>
              <a:rPr lang="en-US" sz="2800" dirty="0" smtClean="0">
                <a:solidFill>
                  <a:schemeClr val="accent2"/>
                </a:solidFill>
                <a:latin typeface="Calibri" charset="0"/>
                <a:ea typeface="Calibri" charset="0"/>
                <a:cs typeface="Calibri" charset="0"/>
              </a:rPr>
              <a:t>Male</a:t>
            </a:r>
          </a:p>
          <a:p>
            <a:pPr defTabSz="914126"/>
            <a:r>
              <a:rPr lang="en-US" sz="2000" dirty="0" smtClean="0">
                <a:latin typeface="Calibri" charset="0"/>
                <a:ea typeface="Calibri" charset="0"/>
                <a:cs typeface="Calibri" charset="0"/>
              </a:rPr>
              <a:t>Percentage of HIV/AIDS Cases</a:t>
            </a:r>
            <a:endParaRPr lang="en-US" sz="20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3" name="Round Diagonal Corner Rectangle 22"/>
          <p:cNvSpPr/>
          <p:nvPr/>
        </p:nvSpPr>
        <p:spPr>
          <a:xfrm flipH="1">
            <a:off x="5850987" y="4141508"/>
            <a:ext cx="1645491" cy="1645491"/>
          </a:xfrm>
          <a:prstGeom prst="round2DiagRect">
            <a:avLst/>
          </a:prstGeom>
          <a:solidFill>
            <a:schemeClr val="accent4"/>
          </a:solidFill>
          <a:ln w="571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r>
              <a:rPr lang="en-US" sz="3600" dirty="0" smtClean="0">
                <a:solidFill>
                  <a:prstClr val="white"/>
                </a:solidFill>
                <a:latin typeface="Calibri" charset="0"/>
                <a:ea typeface="Calibri" charset="0"/>
                <a:cs typeface="Calibri" charset="0"/>
              </a:rPr>
              <a:t>28.89</a:t>
            </a:r>
            <a:r>
              <a:rPr lang="en-US" sz="3600" baseline="30000" dirty="0" smtClean="0">
                <a:solidFill>
                  <a:prstClr val="white"/>
                </a:solidFill>
                <a:latin typeface="Calibri" charset="0"/>
                <a:ea typeface="Calibri" charset="0"/>
                <a:cs typeface="Calibri" charset="0"/>
              </a:rPr>
              <a:t>%</a:t>
            </a:r>
            <a:endParaRPr lang="en-US" sz="3600" baseline="30000" dirty="0">
              <a:solidFill>
                <a:prstClr val="white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7827190" y="4556210"/>
            <a:ext cx="334836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126"/>
            <a:r>
              <a:rPr lang="en-US" sz="2800" dirty="0" smtClean="0">
                <a:solidFill>
                  <a:schemeClr val="accent2"/>
                </a:solidFill>
                <a:latin typeface="Calibri" charset="0"/>
                <a:ea typeface="Calibri" charset="0"/>
                <a:cs typeface="Calibri" charset="0"/>
              </a:rPr>
              <a:t>Female</a:t>
            </a:r>
          </a:p>
          <a:p>
            <a:pPr defTabSz="914126"/>
            <a:r>
              <a:rPr lang="en-US" sz="2000" dirty="0" smtClean="0">
                <a:latin typeface="Calibri" charset="0"/>
                <a:ea typeface="Calibri" charset="0"/>
                <a:cs typeface="Calibri" charset="0"/>
              </a:rPr>
              <a:t>Percentage of HIV/AIDS Cases</a:t>
            </a:r>
            <a:endParaRPr lang="en-US" sz="2000" dirty="0"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3947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69430" y="1249974"/>
            <a:ext cx="10448144" cy="8036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620530"/>
            <a:ext cx="10210800" cy="56769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59568" y="104931"/>
            <a:ext cx="1100278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>
                <a:latin typeface="+mj-lt"/>
              </a:rPr>
              <a:t>Percentage of HIV/AIDS Cases Per Marital Status</a:t>
            </a:r>
            <a:endParaRPr lang="en-US" sz="3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9547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itle 1"/>
          <p:cNvSpPr>
            <a:spLocks noGrp="1"/>
          </p:cNvSpPr>
          <p:nvPr>
            <p:ph type="title"/>
          </p:nvPr>
        </p:nvSpPr>
        <p:spPr>
          <a:xfrm>
            <a:off x="1117158" y="704042"/>
            <a:ext cx="10058400" cy="807078"/>
          </a:xfrm>
        </p:spPr>
        <p:txBody>
          <a:bodyPr>
            <a:normAutofit fontScale="90000"/>
          </a:bodyPr>
          <a:lstStyle/>
          <a:p>
            <a:r>
              <a:rPr lang="en-US" sz="7200" dirty="0" smtClean="0"/>
              <a:t>Facts and Figures from Data</a:t>
            </a:r>
            <a:endParaRPr lang="en-US" sz="7200" dirty="0"/>
          </a:p>
        </p:txBody>
      </p:sp>
      <p:sp>
        <p:nvSpPr>
          <p:cNvPr id="15" name="Round Diagonal Corner Rectangle 14"/>
          <p:cNvSpPr/>
          <p:nvPr/>
        </p:nvSpPr>
        <p:spPr>
          <a:xfrm flipH="1">
            <a:off x="4560404" y="2877813"/>
            <a:ext cx="1142702" cy="1142701"/>
          </a:xfrm>
          <a:prstGeom prst="round2DiagRect">
            <a:avLst/>
          </a:prstGeom>
          <a:solidFill>
            <a:schemeClr val="accent2"/>
          </a:solidFill>
          <a:ln w="571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r>
              <a:rPr lang="en-US" sz="2400" dirty="0" smtClean="0">
                <a:solidFill>
                  <a:prstClr val="white"/>
                </a:solidFill>
                <a:latin typeface="Calibri" charset="0"/>
                <a:ea typeface="Calibri" charset="0"/>
                <a:cs typeface="Calibri" charset="0"/>
              </a:rPr>
              <a:t>13.5</a:t>
            </a:r>
            <a:r>
              <a:rPr lang="en-US" sz="2400" baseline="30000" dirty="0" smtClean="0">
                <a:solidFill>
                  <a:prstClr val="white"/>
                </a:solidFill>
                <a:latin typeface="Calibri" charset="0"/>
                <a:ea typeface="Calibri" charset="0"/>
                <a:cs typeface="Calibri" charset="0"/>
              </a:rPr>
              <a:t>%</a:t>
            </a:r>
            <a:endParaRPr lang="en-US" sz="2400" baseline="30000" dirty="0">
              <a:solidFill>
                <a:prstClr val="white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280335" y="3079926"/>
            <a:ext cx="317199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914126"/>
            <a:r>
              <a:rPr lang="en-US" sz="2800" dirty="0" smtClean="0">
                <a:solidFill>
                  <a:schemeClr val="accent2"/>
                </a:solidFill>
                <a:latin typeface="Calibri" charset="0"/>
                <a:ea typeface="Calibri" charset="0"/>
                <a:cs typeface="Calibri" charset="0"/>
              </a:rPr>
              <a:t>Highest Male Cases</a:t>
            </a:r>
          </a:p>
          <a:p>
            <a:pPr algn="r" defTabSz="914126"/>
            <a:r>
              <a:rPr lang="en-US" sz="2000" dirty="0" smtClean="0">
                <a:latin typeface="Calibri" charset="0"/>
                <a:ea typeface="Calibri" charset="0"/>
                <a:cs typeface="Calibri" charset="0"/>
              </a:rPr>
              <a:t>Single</a:t>
            </a:r>
            <a:endParaRPr lang="en-US" sz="20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7" name="Round Diagonal Corner Rectangle 16"/>
          <p:cNvSpPr/>
          <p:nvPr/>
        </p:nvSpPr>
        <p:spPr>
          <a:xfrm>
            <a:off x="4560404" y="4244207"/>
            <a:ext cx="1143000" cy="1143000"/>
          </a:xfrm>
          <a:prstGeom prst="round2DiagRect">
            <a:avLst/>
          </a:prstGeom>
          <a:solidFill>
            <a:schemeClr val="accent3"/>
          </a:solidFill>
          <a:ln w="571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r>
              <a:rPr lang="en-US" sz="2400" dirty="0" smtClean="0">
                <a:solidFill>
                  <a:prstClr val="white"/>
                </a:solidFill>
                <a:latin typeface="Calibri" charset="0"/>
                <a:ea typeface="Calibri" charset="0"/>
                <a:cs typeface="Calibri" charset="0"/>
              </a:rPr>
              <a:t>46.01</a:t>
            </a:r>
            <a:r>
              <a:rPr lang="en-US" sz="2400" baseline="30000" dirty="0" smtClean="0">
                <a:solidFill>
                  <a:prstClr val="white"/>
                </a:solidFill>
                <a:latin typeface="Calibri" charset="0"/>
                <a:ea typeface="Calibri" charset="0"/>
                <a:cs typeface="Calibri" charset="0"/>
              </a:rPr>
              <a:t>%</a:t>
            </a:r>
            <a:endParaRPr lang="en-US" baseline="30000" dirty="0">
              <a:solidFill>
                <a:prstClr val="white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117158" y="4446503"/>
            <a:ext cx="344324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914126"/>
            <a:r>
              <a:rPr lang="en-US" sz="2800" dirty="0" smtClean="0">
                <a:solidFill>
                  <a:schemeClr val="accent2"/>
                </a:solidFill>
                <a:latin typeface="Calibri" charset="0"/>
                <a:ea typeface="Calibri" charset="0"/>
                <a:cs typeface="Calibri" charset="0"/>
              </a:rPr>
              <a:t>Highest Female Cases</a:t>
            </a:r>
          </a:p>
          <a:p>
            <a:pPr algn="r" defTabSz="914126"/>
            <a:r>
              <a:rPr lang="en-US" sz="2000" dirty="0" smtClean="0">
                <a:latin typeface="Calibri" charset="0"/>
                <a:ea typeface="Calibri" charset="0"/>
                <a:cs typeface="Calibri" charset="0"/>
              </a:rPr>
              <a:t>Single</a:t>
            </a:r>
            <a:endParaRPr lang="en-US" sz="20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9" name="Round Diagonal Corner Rectangle 18"/>
          <p:cNvSpPr/>
          <p:nvPr/>
        </p:nvSpPr>
        <p:spPr>
          <a:xfrm>
            <a:off x="5850986" y="2192190"/>
            <a:ext cx="1828324" cy="1828324"/>
          </a:xfrm>
          <a:prstGeom prst="round2DiagRect">
            <a:avLst/>
          </a:prstGeom>
          <a:ln w="571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r>
              <a:rPr lang="en-US" sz="4800" dirty="0" smtClean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28</a:t>
            </a:r>
            <a:endParaRPr lang="en-US" sz="4800" baseline="300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7827190" y="2664427"/>
            <a:ext cx="317199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126"/>
            <a:r>
              <a:rPr lang="en-US" sz="2800" dirty="0" smtClean="0">
                <a:solidFill>
                  <a:schemeClr val="accent2"/>
                </a:solidFill>
                <a:latin typeface="Calibri" charset="0"/>
                <a:ea typeface="Calibri" charset="0"/>
                <a:cs typeface="Calibri" charset="0"/>
              </a:rPr>
              <a:t>Least Male Cases</a:t>
            </a:r>
          </a:p>
          <a:p>
            <a:pPr defTabSz="914126"/>
            <a:r>
              <a:rPr lang="en-US" sz="2000" dirty="0" smtClean="0">
                <a:latin typeface="Calibri" charset="0"/>
                <a:ea typeface="Calibri" charset="0"/>
                <a:cs typeface="Calibri" charset="0"/>
              </a:rPr>
              <a:t>Widowed</a:t>
            </a:r>
            <a:endParaRPr lang="en-US" sz="20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3" name="Round Diagonal Corner Rectangle 22"/>
          <p:cNvSpPr/>
          <p:nvPr/>
        </p:nvSpPr>
        <p:spPr>
          <a:xfrm flipH="1">
            <a:off x="5850987" y="4141508"/>
            <a:ext cx="1645491" cy="1645491"/>
          </a:xfrm>
          <a:prstGeom prst="round2DiagRect">
            <a:avLst/>
          </a:prstGeom>
          <a:solidFill>
            <a:schemeClr val="accent4"/>
          </a:solidFill>
          <a:ln w="571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r>
              <a:rPr lang="en-US" sz="4399" dirty="0" smtClean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52</a:t>
            </a:r>
            <a:endParaRPr lang="en-US" sz="4399" baseline="300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7827190" y="4556210"/>
            <a:ext cx="3655276" cy="1261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126"/>
            <a:r>
              <a:rPr lang="en-US" sz="2800" dirty="0" smtClean="0">
                <a:solidFill>
                  <a:schemeClr val="accent2"/>
                </a:solidFill>
                <a:latin typeface="Calibri" charset="0"/>
                <a:ea typeface="Calibri" charset="0"/>
                <a:cs typeface="Calibri" charset="0"/>
              </a:rPr>
              <a:t>Least Female Cases</a:t>
            </a:r>
          </a:p>
          <a:p>
            <a:pPr lvl="0"/>
            <a:r>
              <a:rPr lang="en-US" sz="2000" dirty="0" smtClean="0"/>
              <a:t>Widowed</a:t>
            </a:r>
            <a:endParaRPr lang="en-US" sz="2000" dirty="0"/>
          </a:p>
          <a:p>
            <a:pPr defTabSz="914126"/>
            <a:endParaRPr lang="en-US" sz="2800" dirty="0" smtClean="0">
              <a:solidFill>
                <a:schemeClr val="accent2"/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7174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 smtClean="0"/>
              <a:t>Systematic Sampling</a:t>
            </a:r>
            <a:endParaRPr lang="en-US" sz="6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0161" y="4732808"/>
            <a:ext cx="4876800" cy="15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2821" y="1855032"/>
            <a:ext cx="10172700" cy="27559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1672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 smtClean="0"/>
              <a:t>Stratified Sampling</a:t>
            </a:r>
            <a:endParaRPr lang="en-US" sz="6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4630" y="1989207"/>
            <a:ext cx="9283700" cy="11303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8080" y="3111776"/>
            <a:ext cx="4621033" cy="3092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966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 smtClean="0"/>
              <a:t>Central Limit Theorem</a:t>
            </a:r>
            <a:endParaRPr lang="en-US" sz="6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6958" y="1948830"/>
            <a:ext cx="6258270" cy="4289158"/>
          </a:xfrm>
          <a:prstGeom prst="rect">
            <a:avLst/>
          </a:prstGeom>
        </p:spPr>
      </p:pic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1421514"/>
              </p:ext>
            </p:extLst>
          </p:nvPr>
        </p:nvGraphicFramePr>
        <p:xfrm>
          <a:off x="913027" y="3031689"/>
          <a:ext cx="4583991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7997"/>
                <a:gridCol w="1527997"/>
                <a:gridCol w="1527997"/>
              </a:tblGrid>
              <a:tr h="616578">
                <a:tc>
                  <a:txBody>
                    <a:bodyPr/>
                    <a:lstStyle/>
                    <a:p>
                      <a:r>
                        <a:rPr lang="en-US" dirty="0" smtClean="0"/>
                        <a:t>Sample Size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Mean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Standard Deviation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73.418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2.298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73.416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1.593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73.407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1.308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400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73.409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1.119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02969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1707" y="2038662"/>
            <a:ext cx="10535087" cy="1663908"/>
          </a:xfrm>
        </p:spPr>
        <p:txBody>
          <a:bodyPr>
            <a:noAutofit/>
          </a:bodyPr>
          <a:lstStyle/>
          <a:p>
            <a:pPr algn="ctr"/>
            <a:r>
              <a:rPr lang="en-US" dirty="0" smtClean="0"/>
              <a:t>Thank You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20000"/>
          </a:bodyPr>
          <a:lstStyle/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							</a:t>
            </a:r>
            <a:r>
              <a:rPr lang="en-US" dirty="0" err="1" smtClean="0"/>
              <a:t>Sushant</a:t>
            </a:r>
            <a:r>
              <a:rPr lang="en-US" dirty="0" smtClean="0"/>
              <a:t> </a:t>
            </a:r>
            <a:r>
              <a:rPr lang="en-US" dirty="0" err="1" smtClean="0"/>
              <a:t>deepak</a:t>
            </a:r>
            <a:r>
              <a:rPr lang="en-US" dirty="0" smtClean="0"/>
              <a:t> </a:t>
            </a:r>
            <a:r>
              <a:rPr lang="en-US" dirty="0" err="1" smtClean="0"/>
              <a:t>parkhi</a:t>
            </a:r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71629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8000" dirty="0" smtClean="0"/>
              <a:t>About Dataset</a:t>
            </a:r>
            <a:endParaRPr lang="en-US" sz="8000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1624772"/>
              </p:ext>
            </p:extLst>
          </p:nvPr>
        </p:nvGraphicFramePr>
        <p:xfrm>
          <a:off x="1343867" y="1933733"/>
          <a:ext cx="9775086" cy="39434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87543"/>
                <a:gridCol w="4887543"/>
              </a:tblGrid>
              <a:tr h="456826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Death Record Table Attributes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Description</a:t>
                      </a:r>
                      <a:endParaRPr lang="en-US" sz="1800" dirty="0"/>
                    </a:p>
                  </a:txBody>
                  <a:tcPr/>
                </a:tc>
              </a:tr>
              <a:tr h="463172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Manner of Death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Integer</a:t>
                      </a:r>
                      <a:r>
                        <a:rPr lang="en-US" sz="1800" baseline="0" dirty="0" smtClean="0"/>
                        <a:t> Data Containing Manner of Death</a:t>
                      </a:r>
                      <a:endParaRPr lang="en-US" sz="1800" dirty="0"/>
                    </a:p>
                  </a:txBody>
                  <a:tcPr/>
                </a:tc>
              </a:tr>
              <a:tr h="463172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Marital Status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Categorical Data Containing Details About Marital Status</a:t>
                      </a:r>
                    </a:p>
                  </a:txBody>
                  <a:tcPr/>
                </a:tc>
              </a:tr>
              <a:tr h="463172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Education2003Revision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Categorical Data Containing Details</a:t>
                      </a:r>
                      <a:r>
                        <a:rPr lang="en-US" sz="1800" baseline="0" dirty="0" smtClean="0"/>
                        <a:t> About Education Status</a:t>
                      </a:r>
                      <a:endParaRPr lang="en-US" sz="1800" dirty="0" smtClean="0"/>
                    </a:p>
                  </a:txBody>
                  <a:tcPr/>
                </a:tc>
              </a:tr>
              <a:tr h="463172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Icd10Code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Categorical Data Containing</a:t>
                      </a:r>
                      <a:r>
                        <a:rPr lang="en-US" sz="1800" baseline="0" dirty="0" smtClean="0"/>
                        <a:t> Details About the Cause of Death</a:t>
                      </a:r>
                      <a:endParaRPr lang="en-US" sz="1800" dirty="0" smtClean="0"/>
                    </a:p>
                  </a:txBody>
                  <a:tcPr/>
                </a:tc>
              </a:tr>
              <a:tr h="463172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Sex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Categorical Data Containing Details About the Sex</a:t>
                      </a:r>
                    </a:p>
                  </a:txBody>
                  <a:tcPr/>
                </a:tc>
              </a:tr>
              <a:tr h="463172"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PlaceOfInjury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Categorical Data Containing</a:t>
                      </a:r>
                      <a:r>
                        <a:rPr lang="en-US" sz="1800" baseline="0" dirty="0" smtClean="0"/>
                        <a:t> Details About the Place of Injury</a:t>
                      </a:r>
                      <a:endParaRPr lang="en-US" sz="1800" dirty="0" smtClean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20770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Oval 63"/>
          <p:cNvSpPr/>
          <p:nvPr/>
        </p:nvSpPr>
        <p:spPr>
          <a:xfrm flipV="1">
            <a:off x="1668020" y="5996970"/>
            <a:ext cx="8956676" cy="77308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>
              <a:defRPr/>
            </a:pPr>
            <a:endParaRPr lang="en-US" sz="1800" kern="0" dirty="0">
              <a:solidFill>
                <a:sysClr val="window" lastClr="FFFFFF"/>
              </a:solidFill>
            </a:endParaRPr>
          </a:p>
        </p:txBody>
      </p:sp>
      <p:grpSp>
        <p:nvGrpSpPr>
          <p:cNvPr id="62" name="Group 61"/>
          <p:cNvGrpSpPr/>
          <p:nvPr/>
        </p:nvGrpSpPr>
        <p:grpSpPr>
          <a:xfrm>
            <a:off x="2605607" y="1509672"/>
            <a:ext cx="6916077" cy="5126939"/>
            <a:chOff x="2386949" y="269824"/>
            <a:chExt cx="7864595" cy="5830082"/>
          </a:xfrm>
        </p:grpSpPr>
        <p:grpSp>
          <p:nvGrpSpPr>
            <p:cNvPr id="4" name="Group 3"/>
            <p:cNvGrpSpPr/>
            <p:nvPr/>
          </p:nvGrpSpPr>
          <p:grpSpPr>
            <a:xfrm>
              <a:off x="2386949" y="269824"/>
              <a:ext cx="7864595" cy="5830082"/>
              <a:chOff x="3074988" y="1068388"/>
              <a:chExt cx="6848476" cy="5151438"/>
            </a:xfrm>
          </p:grpSpPr>
          <p:sp>
            <p:nvSpPr>
              <p:cNvPr id="5" name="Rectangle 6"/>
              <p:cNvSpPr>
                <a:spLocks noChangeArrowheads="1"/>
              </p:cNvSpPr>
              <p:nvPr/>
            </p:nvSpPr>
            <p:spPr bwMode="auto">
              <a:xfrm>
                <a:off x="3074988" y="1381125"/>
                <a:ext cx="4198938" cy="977900"/>
              </a:xfrm>
              <a:prstGeom prst="rect">
                <a:avLst/>
              </a:prstGeom>
              <a:solidFill>
                <a:schemeClr val="accent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" name="Rectangle 7"/>
              <p:cNvSpPr>
                <a:spLocks noChangeArrowheads="1"/>
              </p:cNvSpPr>
              <p:nvPr/>
            </p:nvSpPr>
            <p:spPr bwMode="auto">
              <a:xfrm>
                <a:off x="3074988" y="2433638"/>
                <a:ext cx="4198938" cy="700088"/>
              </a:xfrm>
              <a:prstGeom prst="rect">
                <a:avLst/>
              </a:prstGeom>
              <a:solidFill>
                <a:schemeClr val="accent4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" name="Rectangle 8"/>
              <p:cNvSpPr>
                <a:spLocks noChangeArrowheads="1"/>
              </p:cNvSpPr>
              <p:nvPr/>
            </p:nvSpPr>
            <p:spPr bwMode="auto">
              <a:xfrm>
                <a:off x="3074988" y="3192463"/>
                <a:ext cx="4198938" cy="911225"/>
              </a:xfrm>
              <a:prstGeom prst="rect">
                <a:avLst/>
              </a:prstGeom>
              <a:solidFill>
                <a:schemeClr val="accent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" name="Rectangle 9"/>
              <p:cNvSpPr>
                <a:spLocks noChangeArrowheads="1"/>
              </p:cNvSpPr>
              <p:nvPr/>
            </p:nvSpPr>
            <p:spPr bwMode="auto">
              <a:xfrm>
                <a:off x="3074988" y="4184650"/>
                <a:ext cx="4198938" cy="825500"/>
              </a:xfrm>
              <a:prstGeom prst="rect">
                <a:avLst/>
              </a:prstGeom>
              <a:solidFill>
                <a:schemeClr val="accent5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" name="Rectangle 10"/>
              <p:cNvSpPr>
                <a:spLocks noChangeArrowheads="1"/>
              </p:cNvSpPr>
              <p:nvPr/>
            </p:nvSpPr>
            <p:spPr bwMode="auto">
              <a:xfrm>
                <a:off x="3074988" y="5091113"/>
                <a:ext cx="4198938" cy="904875"/>
              </a:xfrm>
              <a:prstGeom prst="rect">
                <a:avLst/>
              </a:prstGeom>
              <a:solidFill>
                <a:schemeClr val="accent1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" name="Freeform 11"/>
              <p:cNvSpPr>
                <a:spLocks/>
              </p:cNvSpPr>
              <p:nvPr/>
            </p:nvSpPr>
            <p:spPr bwMode="auto">
              <a:xfrm>
                <a:off x="7245351" y="5091113"/>
                <a:ext cx="758825" cy="1128713"/>
              </a:xfrm>
              <a:custGeom>
                <a:avLst/>
                <a:gdLst>
                  <a:gd name="T0" fmla="*/ 0 w 478"/>
                  <a:gd name="T1" fmla="*/ 0 h 711"/>
                  <a:gd name="T2" fmla="*/ 478 w 478"/>
                  <a:gd name="T3" fmla="*/ 77 h 711"/>
                  <a:gd name="T4" fmla="*/ 478 w 478"/>
                  <a:gd name="T5" fmla="*/ 711 h 711"/>
                  <a:gd name="T6" fmla="*/ 0 w 478"/>
                  <a:gd name="T7" fmla="*/ 574 h 711"/>
                  <a:gd name="T8" fmla="*/ 0 w 478"/>
                  <a:gd name="T9" fmla="*/ 0 h 7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78" h="711">
                    <a:moveTo>
                      <a:pt x="0" y="0"/>
                    </a:moveTo>
                    <a:lnTo>
                      <a:pt x="478" y="77"/>
                    </a:lnTo>
                    <a:lnTo>
                      <a:pt x="478" y="711"/>
                    </a:lnTo>
                    <a:lnTo>
                      <a:pt x="0" y="57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" name="Freeform 12"/>
              <p:cNvSpPr>
                <a:spLocks/>
              </p:cNvSpPr>
              <p:nvPr/>
            </p:nvSpPr>
            <p:spPr bwMode="auto">
              <a:xfrm>
                <a:off x="8004176" y="4859338"/>
                <a:ext cx="1676400" cy="1360488"/>
              </a:xfrm>
              <a:custGeom>
                <a:avLst/>
                <a:gdLst>
                  <a:gd name="T0" fmla="*/ 1056 w 1056"/>
                  <a:gd name="T1" fmla="*/ 0 h 857"/>
                  <a:gd name="T2" fmla="*/ 1056 w 1056"/>
                  <a:gd name="T3" fmla="*/ 429 h 857"/>
                  <a:gd name="T4" fmla="*/ 0 w 1056"/>
                  <a:gd name="T5" fmla="*/ 857 h 857"/>
                  <a:gd name="T6" fmla="*/ 0 w 1056"/>
                  <a:gd name="T7" fmla="*/ 223 h 857"/>
                  <a:gd name="T8" fmla="*/ 1056 w 1056"/>
                  <a:gd name="T9" fmla="*/ 0 h 8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56" h="857">
                    <a:moveTo>
                      <a:pt x="1056" y="0"/>
                    </a:moveTo>
                    <a:lnTo>
                      <a:pt x="1056" y="429"/>
                    </a:lnTo>
                    <a:lnTo>
                      <a:pt x="0" y="857"/>
                    </a:lnTo>
                    <a:lnTo>
                      <a:pt x="0" y="223"/>
                    </a:lnTo>
                    <a:lnTo>
                      <a:pt x="1056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" name="Freeform 13"/>
              <p:cNvSpPr>
                <a:spLocks/>
              </p:cNvSpPr>
              <p:nvPr/>
            </p:nvSpPr>
            <p:spPr bwMode="auto">
              <a:xfrm>
                <a:off x="7245351" y="4806950"/>
                <a:ext cx="2435225" cy="406400"/>
              </a:xfrm>
              <a:custGeom>
                <a:avLst/>
                <a:gdLst>
                  <a:gd name="T0" fmla="*/ 1007 w 1534"/>
                  <a:gd name="T1" fmla="*/ 0 h 256"/>
                  <a:gd name="T2" fmla="*/ 1534 w 1534"/>
                  <a:gd name="T3" fmla="*/ 33 h 256"/>
                  <a:gd name="T4" fmla="*/ 478 w 1534"/>
                  <a:gd name="T5" fmla="*/ 256 h 256"/>
                  <a:gd name="T6" fmla="*/ 0 w 1534"/>
                  <a:gd name="T7" fmla="*/ 179 h 256"/>
                  <a:gd name="T8" fmla="*/ 1007 w 1534"/>
                  <a:gd name="T9" fmla="*/ 0 h 2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34" h="256">
                    <a:moveTo>
                      <a:pt x="1007" y="0"/>
                    </a:moveTo>
                    <a:lnTo>
                      <a:pt x="1534" y="33"/>
                    </a:lnTo>
                    <a:lnTo>
                      <a:pt x="478" y="256"/>
                    </a:lnTo>
                    <a:lnTo>
                      <a:pt x="0" y="179"/>
                    </a:lnTo>
                    <a:lnTo>
                      <a:pt x="1007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3" name="Freeform 14"/>
              <p:cNvSpPr>
                <a:spLocks/>
              </p:cNvSpPr>
              <p:nvPr/>
            </p:nvSpPr>
            <p:spPr bwMode="auto">
              <a:xfrm>
                <a:off x="7245351" y="4184650"/>
                <a:ext cx="758825" cy="920750"/>
              </a:xfrm>
              <a:custGeom>
                <a:avLst/>
                <a:gdLst>
                  <a:gd name="T0" fmla="*/ 0 w 478"/>
                  <a:gd name="T1" fmla="*/ 0 h 580"/>
                  <a:gd name="T2" fmla="*/ 478 w 478"/>
                  <a:gd name="T3" fmla="*/ 0 h 580"/>
                  <a:gd name="T4" fmla="*/ 478 w 478"/>
                  <a:gd name="T5" fmla="*/ 580 h 580"/>
                  <a:gd name="T6" fmla="*/ 0 w 478"/>
                  <a:gd name="T7" fmla="*/ 516 h 580"/>
                  <a:gd name="T8" fmla="*/ 0 w 478"/>
                  <a:gd name="T9" fmla="*/ 0 h 5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78" h="580">
                    <a:moveTo>
                      <a:pt x="0" y="0"/>
                    </a:moveTo>
                    <a:lnTo>
                      <a:pt x="478" y="0"/>
                    </a:lnTo>
                    <a:lnTo>
                      <a:pt x="478" y="580"/>
                    </a:lnTo>
                    <a:lnTo>
                      <a:pt x="0" y="51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5">
                  <a:lumMod val="60000"/>
                  <a:lumOff val="4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" name="Freeform 15"/>
              <p:cNvSpPr>
                <a:spLocks/>
              </p:cNvSpPr>
              <p:nvPr/>
            </p:nvSpPr>
            <p:spPr bwMode="auto">
              <a:xfrm>
                <a:off x="8004176" y="4184650"/>
                <a:ext cx="1676400" cy="920750"/>
              </a:xfrm>
              <a:custGeom>
                <a:avLst/>
                <a:gdLst>
                  <a:gd name="T0" fmla="*/ 0 w 1056"/>
                  <a:gd name="T1" fmla="*/ 0 h 580"/>
                  <a:gd name="T2" fmla="*/ 1056 w 1056"/>
                  <a:gd name="T3" fmla="*/ 0 h 580"/>
                  <a:gd name="T4" fmla="*/ 1056 w 1056"/>
                  <a:gd name="T5" fmla="*/ 389 h 580"/>
                  <a:gd name="T6" fmla="*/ 0 w 1056"/>
                  <a:gd name="T7" fmla="*/ 580 h 580"/>
                  <a:gd name="T8" fmla="*/ 0 w 1056"/>
                  <a:gd name="T9" fmla="*/ 0 h 5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56" h="580">
                    <a:moveTo>
                      <a:pt x="0" y="0"/>
                    </a:moveTo>
                    <a:lnTo>
                      <a:pt x="1056" y="0"/>
                    </a:lnTo>
                    <a:lnTo>
                      <a:pt x="1056" y="389"/>
                    </a:lnTo>
                    <a:lnTo>
                      <a:pt x="0" y="5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" name="Freeform 16"/>
              <p:cNvSpPr>
                <a:spLocks/>
              </p:cNvSpPr>
              <p:nvPr/>
            </p:nvSpPr>
            <p:spPr bwMode="auto">
              <a:xfrm>
                <a:off x="7245351" y="1068388"/>
                <a:ext cx="758825" cy="1290638"/>
              </a:xfrm>
              <a:custGeom>
                <a:avLst/>
                <a:gdLst>
                  <a:gd name="T0" fmla="*/ 478 w 478"/>
                  <a:gd name="T1" fmla="*/ 0 h 813"/>
                  <a:gd name="T2" fmla="*/ 478 w 478"/>
                  <a:gd name="T3" fmla="*/ 667 h 813"/>
                  <a:gd name="T4" fmla="*/ 0 w 478"/>
                  <a:gd name="T5" fmla="*/ 813 h 813"/>
                  <a:gd name="T6" fmla="*/ 0 w 478"/>
                  <a:gd name="T7" fmla="*/ 197 h 813"/>
                  <a:gd name="T8" fmla="*/ 478 w 478"/>
                  <a:gd name="T9" fmla="*/ 0 h 8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78" h="813">
                    <a:moveTo>
                      <a:pt x="478" y="0"/>
                    </a:moveTo>
                    <a:lnTo>
                      <a:pt x="478" y="667"/>
                    </a:lnTo>
                    <a:lnTo>
                      <a:pt x="0" y="813"/>
                    </a:lnTo>
                    <a:lnTo>
                      <a:pt x="0" y="197"/>
                    </a:lnTo>
                    <a:lnTo>
                      <a:pt x="478" y="0"/>
                    </a:lnTo>
                    <a:close/>
                  </a:path>
                </a:pathLst>
              </a:custGeom>
              <a:solidFill>
                <a:schemeClr val="accent3">
                  <a:lumMod val="60000"/>
                  <a:lumOff val="4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7"/>
              <p:cNvSpPr>
                <a:spLocks/>
              </p:cNvSpPr>
              <p:nvPr/>
            </p:nvSpPr>
            <p:spPr bwMode="auto">
              <a:xfrm>
                <a:off x="8004176" y="1068388"/>
                <a:ext cx="1676400" cy="1774825"/>
              </a:xfrm>
              <a:custGeom>
                <a:avLst/>
                <a:gdLst>
                  <a:gd name="T0" fmla="*/ 0 w 1056"/>
                  <a:gd name="T1" fmla="*/ 0 h 1118"/>
                  <a:gd name="T2" fmla="*/ 1056 w 1056"/>
                  <a:gd name="T3" fmla="*/ 682 h 1118"/>
                  <a:gd name="T4" fmla="*/ 1056 w 1056"/>
                  <a:gd name="T5" fmla="*/ 1118 h 1118"/>
                  <a:gd name="T6" fmla="*/ 0 w 1056"/>
                  <a:gd name="T7" fmla="*/ 667 h 1118"/>
                  <a:gd name="T8" fmla="*/ 0 w 1056"/>
                  <a:gd name="T9" fmla="*/ 0 h 1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56" h="1118">
                    <a:moveTo>
                      <a:pt x="0" y="0"/>
                    </a:moveTo>
                    <a:lnTo>
                      <a:pt x="1056" y="682"/>
                    </a:lnTo>
                    <a:lnTo>
                      <a:pt x="1056" y="1118"/>
                    </a:lnTo>
                    <a:lnTo>
                      <a:pt x="0" y="6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8"/>
              <p:cNvSpPr>
                <a:spLocks/>
              </p:cNvSpPr>
              <p:nvPr/>
            </p:nvSpPr>
            <p:spPr bwMode="auto">
              <a:xfrm>
                <a:off x="7245351" y="2127250"/>
                <a:ext cx="2435225" cy="715963"/>
              </a:xfrm>
              <a:custGeom>
                <a:avLst/>
                <a:gdLst>
                  <a:gd name="T0" fmla="*/ 478 w 1534"/>
                  <a:gd name="T1" fmla="*/ 0 h 451"/>
                  <a:gd name="T2" fmla="*/ 1534 w 1534"/>
                  <a:gd name="T3" fmla="*/ 451 h 451"/>
                  <a:gd name="T4" fmla="*/ 1048 w 1534"/>
                  <a:gd name="T5" fmla="*/ 451 h 451"/>
                  <a:gd name="T6" fmla="*/ 0 w 1534"/>
                  <a:gd name="T7" fmla="*/ 146 h 451"/>
                  <a:gd name="T8" fmla="*/ 478 w 1534"/>
                  <a:gd name="T9" fmla="*/ 0 h 4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34" h="451">
                    <a:moveTo>
                      <a:pt x="478" y="0"/>
                    </a:moveTo>
                    <a:lnTo>
                      <a:pt x="1534" y="451"/>
                    </a:lnTo>
                    <a:lnTo>
                      <a:pt x="1048" y="451"/>
                    </a:lnTo>
                    <a:lnTo>
                      <a:pt x="0" y="146"/>
                    </a:lnTo>
                    <a:lnTo>
                      <a:pt x="478" y="0"/>
                    </a:ln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19"/>
              <p:cNvSpPr>
                <a:spLocks/>
              </p:cNvSpPr>
              <p:nvPr/>
            </p:nvSpPr>
            <p:spPr bwMode="auto">
              <a:xfrm>
                <a:off x="7245351" y="2974975"/>
                <a:ext cx="2435225" cy="434975"/>
              </a:xfrm>
              <a:custGeom>
                <a:avLst/>
                <a:gdLst>
                  <a:gd name="T0" fmla="*/ 478 w 1534"/>
                  <a:gd name="T1" fmla="*/ 0 h 274"/>
                  <a:gd name="T2" fmla="*/ 1534 w 1534"/>
                  <a:gd name="T3" fmla="*/ 269 h 274"/>
                  <a:gd name="T4" fmla="*/ 1065 w 1534"/>
                  <a:gd name="T5" fmla="*/ 274 h 274"/>
                  <a:gd name="T6" fmla="*/ 0 w 1534"/>
                  <a:gd name="T7" fmla="*/ 100 h 274"/>
                  <a:gd name="T8" fmla="*/ 478 w 1534"/>
                  <a:gd name="T9" fmla="*/ 0 h 2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34" h="274">
                    <a:moveTo>
                      <a:pt x="478" y="0"/>
                    </a:moveTo>
                    <a:lnTo>
                      <a:pt x="1534" y="269"/>
                    </a:lnTo>
                    <a:lnTo>
                      <a:pt x="1065" y="274"/>
                    </a:lnTo>
                    <a:lnTo>
                      <a:pt x="0" y="100"/>
                    </a:lnTo>
                    <a:lnTo>
                      <a:pt x="478" y="0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9" name="Freeform 20"/>
              <p:cNvSpPr>
                <a:spLocks/>
              </p:cNvSpPr>
              <p:nvPr/>
            </p:nvSpPr>
            <p:spPr bwMode="auto">
              <a:xfrm>
                <a:off x="7245351" y="2228850"/>
                <a:ext cx="758825" cy="904875"/>
              </a:xfrm>
              <a:custGeom>
                <a:avLst/>
                <a:gdLst>
                  <a:gd name="T0" fmla="*/ 478 w 478"/>
                  <a:gd name="T1" fmla="*/ 0 h 570"/>
                  <a:gd name="T2" fmla="*/ 478 w 478"/>
                  <a:gd name="T3" fmla="*/ 470 h 570"/>
                  <a:gd name="T4" fmla="*/ 0 w 478"/>
                  <a:gd name="T5" fmla="*/ 570 h 570"/>
                  <a:gd name="T6" fmla="*/ 0 w 478"/>
                  <a:gd name="T7" fmla="*/ 129 h 570"/>
                  <a:gd name="T8" fmla="*/ 478 w 478"/>
                  <a:gd name="T9" fmla="*/ 0 h 5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78" h="570">
                    <a:moveTo>
                      <a:pt x="478" y="0"/>
                    </a:moveTo>
                    <a:lnTo>
                      <a:pt x="478" y="470"/>
                    </a:lnTo>
                    <a:lnTo>
                      <a:pt x="0" y="570"/>
                    </a:lnTo>
                    <a:lnTo>
                      <a:pt x="0" y="129"/>
                    </a:lnTo>
                    <a:lnTo>
                      <a:pt x="478" y="0"/>
                    </a:ln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0" name="Freeform 21"/>
              <p:cNvSpPr>
                <a:spLocks/>
              </p:cNvSpPr>
              <p:nvPr/>
            </p:nvSpPr>
            <p:spPr bwMode="auto">
              <a:xfrm>
                <a:off x="8004176" y="2228850"/>
                <a:ext cx="1676400" cy="1173163"/>
              </a:xfrm>
              <a:custGeom>
                <a:avLst/>
                <a:gdLst>
                  <a:gd name="T0" fmla="*/ 0 w 1056"/>
                  <a:gd name="T1" fmla="*/ 0 h 739"/>
                  <a:gd name="T2" fmla="*/ 1056 w 1056"/>
                  <a:gd name="T3" fmla="*/ 430 h 739"/>
                  <a:gd name="T4" fmla="*/ 1056 w 1056"/>
                  <a:gd name="T5" fmla="*/ 739 h 739"/>
                  <a:gd name="T6" fmla="*/ 0 w 1056"/>
                  <a:gd name="T7" fmla="*/ 470 h 739"/>
                  <a:gd name="T8" fmla="*/ 0 w 1056"/>
                  <a:gd name="T9" fmla="*/ 0 h 7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56" h="739">
                    <a:moveTo>
                      <a:pt x="0" y="0"/>
                    </a:moveTo>
                    <a:lnTo>
                      <a:pt x="1056" y="430"/>
                    </a:lnTo>
                    <a:lnTo>
                      <a:pt x="1056" y="739"/>
                    </a:lnTo>
                    <a:lnTo>
                      <a:pt x="0" y="47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1" name="Freeform 22"/>
              <p:cNvSpPr>
                <a:spLocks/>
              </p:cNvSpPr>
              <p:nvPr/>
            </p:nvSpPr>
            <p:spPr bwMode="auto">
              <a:xfrm>
                <a:off x="7245351" y="3081338"/>
                <a:ext cx="758825" cy="1022350"/>
              </a:xfrm>
              <a:custGeom>
                <a:avLst/>
                <a:gdLst>
                  <a:gd name="T0" fmla="*/ 478 w 478"/>
                  <a:gd name="T1" fmla="*/ 0 h 644"/>
                  <a:gd name="T2" fmla="*/ 478 w 478"/>
                  <a:gd name="T3" fmla="*/ 634 h 644"/>
                  <a:gd name="T4" fmla="*/ 0 w 478"/>
                  <a:gd name="T5" fmla="*/ 644 h 644"/>
                  <a:gd name="T6" fmla="*/ 0 w 478"/>
                  <a:gd name="T7" fmla="*/ 70 h 644"/>
                  <a:gd name="T8" fmla="*/ 478 w 478"/>
                  <a:gd name="T9" fmla="*/ 0 h 6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78" h="644">
                    <a:moveTo>
                      <a:pt x="478" y="0"/>
                    </a:moveTo>
                    <a:lnTo>
                      <a:pt x="478" y="634"/>
                    </a:lnTo>
                    <a:lnTo>
                      <a:pt x="0" y="644"/>
                    </a:lnTo>
                    <a:lnTo>
                      <a:pt x="0" y="70"/>
                    </a:lnTo>
                    <a:lnTo>
                      <a:pt x="478" y="0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2" name="Freeform 23"/>
              <p:cNvSpPr>
                <a:spLocks/>
              </p:cNvSpPr>
              <p:nvPr/>
            </p:nvSpPr>
            <p:spPr bwMode="auto">
              <a:xfrm>
                <a:off x="8004176" y="3081338"/>
                <a:ext cx="1676400" cy="1071563"/>
              </a:xfrm>
              <a:custGeom>
                <a:avLst/>
                <a:gdLst>
                  <a:gd name="T0" fmla="*/ 0 w 1056"/>
                  <a:gd name="T1" fmla="*/ 0 h 675"/>
                  <a:gd name="T2" fmla="*/ 1056 w 1056"/>
                  <a:gd name="T3" fmla="*/ 235 h 675"/>
                  <a:gd name="T4" fmla="*/ 1056 w 1056"/>
                  <a:gd name="T5" fmla="*/ 675 h 675"/>
                  <a:gd name="T6" fmla="*/ 0 w 1056"/>
                  <a:gd name="T7" fmla="*/ 634 h 675"/>
                  <a:gd name="T8" fmla="*/ 0 w 1056"/>
                  <a:gd name="T9" fmla="*/ 0 h 6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56" h="675">
                    <a:moveTo>
                      <a:pt x="0" y="0"/>
                    </a:moveTo>
                    <a:lnTo>
                      <a:pt x="1056" y="235"/>
                    </a:lnTo>
                    <a:lnTo>
                      <a:pt x="1056" y="675"/>
                    </a:lnTo>
                    <a:lnTo>
                      <a:pt x="0" y="6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3" name="Freeform 24"/>
              <p:cNvSpPr>
                <a:spLocks/>
              </p:cNvSpPr>
              <p:nvPr/>
            </p:nvSpPr>
            <p:spPr bwMode="auto">
              <a:xfrm>
                <a:off x="7245351" y="4070350"/>
                <a:ext cx="2435225" cy="82550"/>
              </a:xfrm>
              <a:custGeom>
                <a:avLst/>
                <a:gdLst>
                  <a:gd name="T0" fmla="*/ 478 w 1534"/>
                  <a:gd name="T1" fmla="*/ 0 h 52"/>
                  <a:gd name="T2" fmla="*/ 1534 w 1534"/>
                  <a:gd name="T3" fmla="*/ 52 h 52"/>
                  <a:gd name="T4" fmla="*/ 1228 w 1534"/>
                  <a:gd name="T5" fmla="*/ 52 h 52"/>
                  <a:gd name="T6" fmla="*/ 0 w 1534"/>
                  <a:gd name="T7" fmla="*/ 21 h 52"/>
                  <a:gd name="T8" fmla="*/ 478 w 1534"/>
                  <a:gd name="T9" fmla="*/ 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34" h="52">
                    <a:moveTo>
                      <a:pt x="478" y="0"/>
                    </a:moveTo>
                    <a:lnTo>
                      <a:pt x="1534" y="52"/>
                    </a:lnTo>
                    <a:lnTo>
                      <a:pt x="1228" y="52"/>
                    </a:lnTo>
                    <a:lnTo>
                      <a:pt x="0" y="21"/>
                    </a:lnTo>
                    <a:lnTo>
                      <a:pt x="478" y="0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29" name="Group 28"/>
              <p:cNvGrpSpPr/>
              <p:nvPr/>
            </p:nvGrpSpPr>
            <p:grpSpPr>
              <a:xfrm>
                <a:off x="8416926" y="1336675"/>
                <a:ext cx="1506538" cy="4883151"/>
                <a:chOff x="8416926" y="1336675"/>
                <a:chExt cx="1506538" cy="4883151"/>
              </a:xfrm>
            </p:grpSpPr>
            <p:sp>
              <p:nvSpPr>
                <p:cNvPr id="30" name="Freeform 25"/>
                <p:cNvSpPr>
                  <a:spLocks/>
                </p:cNvSpPr>
                <p:nvPr/>
              </p:nvSpPr>
              <p:spPr bwMode="auto">
                <a:xfrm>
                  <a:off x="8416926" y="1336675"/>
                  <a:ext cx="1069975" cy="4883150"/>
                </a:xfrm>
                <a:custGeom>
                  <a:avLst/>
                  <a:gdLst>
                    <a:gd name="T0" fmla="*/ 21 w 674"/>
                    <a:gd name="T1" fmla="*/ 0 h 3076"/>
                    <a:gd name="T2" fmla="*/ 38 w 674"/>
                    <a:gd name="T3" fmla="*/ 0 h 3076"/>
                    <a:gd name="T4" fmla="*/ 53 w 674"/>
                    <a:gd name="T5" fmla="*/ 0 h 3076"/>
                    <a:gd name="T6" fmla="*/ 68 w 674"/>
                    <a:gd name="T7" fmla="*/ 1 h 3076"/>
                    <a:gd name="T8" fmla="*/ 78 w 674"/>
                    <a:gd name="T9" fmla="*/ 1 h 3076"/>
                    <a:gd name="T10" fmla="*/ 82 w 674"/>
                    <a:gd name="T11" fmla="*/ 1 h 3076"/>
                    <a:gd name="T12" fmla="*/ 674 w 674"/>
                    <a:gd name="T13" fmla="*/ 3076 h 3076"/>
                    <a:gd name="T14" fmla="*/ 544 w 674"/>
                    <a:gd name="T15" fmla="*/ 3052 h 3076"/>
                    <a:gd name="T16" fmla="*/ 0 w 674"/>
                    <a:gd name="T17" fmla="*/ 1 h 3076"/>
                    <a:gd name="T18" fmla="*/ 8 w 674"/>
                    <a:gd name="T19" fmla="*/ 0 h 3076"/>
                    <a:gd name="T20" fmla="*/ 21 w 674"/>
                    <a:gd name="T21" fmla="*/ 0 h 30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674" h="3076">
                      <a:moveTo>
                        <a:pt x="21" y="0"/>
                      </a:moveTo>
                      <a:lnTo>
                        <a:pt x="38" y="0"/>
                      </a:lnTo>
                      <a:lnTo>
                        <a:pt x="53" y="0"/>
                      </a:lnTo>
                      <a:lnTo>
                        <a:pt x="68" y="1"/>
                      </a:lnTo>
                      <a:lnTo>
                        <a:pt x="78" y="1"/>
                      </a:lnTo>
                      <a:lnTo>
                        <a:pt x="82" y="1"/>
                      </a:lnTo>
                      <a:lnTo>
                        <a:pt x="674" y="3076"/>
                      </a:lnTo>
                      <a:lnTo>
                        <a:pt x="544" y="3052"/>
                      </a:lnTo>
                      <a:lnTo>
                        <a:pt x="0" y="1"/>
                      </a:lnTo>
                      <a:lnTo>
                        <a:pt x="8" y="0"/>
                      </a:lnTo>
                      <a:lnTo>
                        <a:pt x="21" y="0"/>
                      </a:lnTo>
                      <a:close/>
                    </a:path>
                  </a:pathLst>
                </a:custGeom>
                <a:solidFill>
                  <a:schemeClr val="bg1">
                    <a:lumMod val="75000"/>
                  </a:scheme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1" name="Freeform 26"/>
                <p:cNvSpPr>
                  <a:spLocks/>
                </p:cNvSpPr>
                <p:nvPr/>
              </p:nvSpPr>
              <p:spPr bwMode="auto">
                <a:xfrm>
                  <a:off x="8878888" y="1633538"/>
                  <a:ext cx="1000125" cy="4325938"/>
                </a:xfrm>
                <a:custGeom>
                  <a:avLst/>
                  <a:gdLst>
                    <a:gd name="T0" fmla="*/ 0 w 630"/>
                    <a:gd name="T1" fmla="*/ 0 h 2725"/>
                    <a:gd name="T2" fmla="*/ 30 w 630"/>
                    <a:gd name="T3" fmla="*/ 2 h 2725"/>
                    <a:gd name="T4" fmla="*/ 50 w 630"/>
                    <a:gd name="T5" fmla="*/ 2 h 2725"/>
                    <a:gd name="T6" fmla="*/ 65 w 630"/>
                    <a:gd name="T7" fmla="*/ 2 h 2725"/>
                    <a:gd name="T8" fmla="*/ 70 w 630"/>
                    <a:gd name="T9" fmla="*/ 2 h 2725"/>
                    <a:gd name="T10" fmla="*/ 630 w 630"/>
                    <a:gd name="T11" fmla="*/ 2725 h 2725"/>
                    <a:gd name="T12" fmla="*/ 524 w 630"/>
                    <a:gd name="T13" fmla="*/ 2716 h 2725"/>
                    <a:gd name="T14" fmla="*/ 0 w 630"/>
                    <a:gd name="T15" fmla="*/ 0 h 27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630" h="2725">
                      <a:moveTo>
                        <a:pt x="0" y="0"/>
                      </a:moveTo>
                      <a:lnTo>
                        <a:pt x="30" y="2"/>
                      </a:lnTo>
                      <a:lnTo>
                        <a:pt x="50" y="2"/>
                      </a:lnTo>
                      <a:lnTo>
                        <a:pt x="65" y="2"/>
                      </a:lnTo>
                      <a:lnTo>
                        <a:pt x="70" y="2"/>
                      </a:lnTo>
                      <a:lnTo>
                        <a:pt x="630" y="2725"/>
                      </a:lnTo>
                      <a:lnTo>
                        <a:pt x="524" y="271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>
                    <a:lumMod val="75000"/>
                  </a:scheme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2" name="Freeform 39"/>
                <p:cNvSpPr>
                  <a:spLocks noEditPoints="1"/>
                </p:cNvSpPr>
                <p:nvPr/>
              </p:nvSpPr>
              <p:spPr bwMode="auto">
                <a:xfrm>
                  <a:off x="8547101" y="1338263"/>
                  <a:ext cx="1376363" cy="4881563"/>
                </a:xfrm>
                <a:custGeom>
                  <a:avLst/>
                  <a:gdLst>
                    <a:gd name="T0" fmla="*/ 653 w 867"/>
                    <a:gd name="T1" fmla="*/ 2005 h 3075"/>
                    <a:gd name="T2" fmla="*/ 428 w 867"/>
                    <a:gd name="T3" fmla="*/ 2014 h 3075"/>
                    <a:gd name="T4" fmla="*/ 516 w 867"/>
                    <a:gd name="T5" fmla="*/ 2465 h 3075"/>
                    <a:gd name="T6" fmla="*/ 733 w 867"/>
                    <a:gd name="T7" fmla="*/ 2398 h 3075"/>
                    <a:gd name="T8" fmla="*/ 653 w 867"/>
                    <a:gd name="T9" fmla="*/ 2005 h 3075"/>
                    <a:gd name="T10" fmla="*/ 328 w 867"/>
                    <a:gd name="T11" fmla="*/ 1506 h 3075"/>
                    <a:gd name="T12" fmla="*/ 416 w 867"/>
                    <a:gd name="T13" fmla="*/ 1958 h 3075"/>
                    <a:gd name="T14" fmla="*/ 642 w 867"/>
                    <a:gd name="T15" fmla="*/ 1958 h 3075"/>
                    <a:gd name="T16" fmla="*/ 557 w 867"/>
                    <a:gd name="T17" fmla="*/ 1544 h 3075"/>
                    <a:gd name="T18" fmla="*/ 328 w 867"/>
                    <a:gd name="T19" fmla="*/ 1506 h 3075"/>
                    <a:gd name="T20" fmla="*/ 230 w 867"/>
                    <a:gd name="T21" fmla="*/ 1004 h 3075"/>
                    <a:gd name="T22" fmla="*/ 318 w 867"/>
                    <a:gd name="T23" fmla="*/ 1449 h 3075"/>
                    <a:gd name="T24" fmla="*/ 548 w 867"/>
                    <a:gd name="T25" fmla="*/ 1495 h 3075"/>
                    <a:gd name="T26" fmla="*/ 464 w 867"/>
                    <a:gd name="T27" fmla="*/ 1086 h 3075"/>
                    <a:gd name="T28" fmla="*/ 230 w 867"/>
                    <a:gd name="T29" fmla="*/ 1004 h 3075"/>
                    <a:gd name="T30" fmla="*/ 131 w 867"/>
                    <a:gd name="T31" fmla="*/ 495 h 3075"/>
                    <a:gd name="T32" fmla="*/ 219 w 867"/>
                    <a:gd name="T33" fmla="*/ 948 h 3075"/>
                    <a:gd name="T34" fmla="*/ 453 w 867"/>
                    <a:gd name="T35" fmla="*/ 1038 h 3075"/>
                    <a:gd name="T36" fmla="*/ 364 w 867"/>
                    <a:gd name="T37" fmla="*/ 603 h 3075"/>
                    <a:gd name="T38" fmla="*/ 131 w 867"/>
                    <a:gd name="T39" fmla="*/ 495 h 3075"/>
                    <a:gd name="T40" fmla="*/ 0 w 867"/>
                    <a:gd name="T41" fmla="*/ 0 h 3075"/>
                    <a:gd name="T42" fmla="*/ 39 w 867"/>
                    <a:gd name="T43" fmla="*/ 21 h 3075"/>
                    <a:gd name="T44" fmla="*/ 120 w 867"/>
                    <a:gd name="T45" fmla="*/ 439 h 3075"/>
                    <a:gd name="T46" fmla="*/ 355 w 867"/>
                    <a:gd name="T47" fmla="*/ 555 h 3075"/>
                    <a:gd name="T48" fmla="*/ 279 w 867"/>
                    <a:gd name="T49" fmla="*/ 188 h 3075"/>
                    <a:gd name="T50" fmla="*/ 315 w 867"/>
                    <a:gd name="T51" fmla="*/ 205 h 3075"/>
                    <a:gd name="T52" fmla="*/ 389 w 867"/>
                    <a:gd name="T53" fmla="*/ 571 h 3075"/>
                    <a:gd name="T54" fmla="*/ 389 w 867"/>
                    <a:gd name="T55" fmla="*/ 571 h 3075"/>
                    <a:gd name="T56" fmla="*/ 398 w 867"/>
                    <a:gd name="T57" fmla="*/ 611 h 3075"/>
                    <a:gd name="T58" fmla="*/ 581 w 867"/>
                    <a:gd name="T59" fmla="*/ 1503 h 3075"/>
                    <a:gd name="T60" fmla="*/ 583 w 867"/>
                    <a:gd name="T61" fmla="*/ 1503 h 3075"/>
                    <a:gd name="T62" fmla="*/ 592 w 867"/>
                    <a:gd name="T63" fmla="*/ 1550 h 3075"/>
                    <a:gd name="T64" fmla="*/ 592 w 867"/>
                    <a:gd name="T65" fmla="*/ 1550 h 3075"/>
                    <a:gd name="T66" fmla="*/ 867 w 867"/>
                    <a:gd name="T67" fmla="*/ 2889 h 3075"/>
                    <a:gd name="T68" fmla="*/ 839 w 867"/>
                    <a:gd name="T69" fmla="*/ 2911 h 3075"/>
                    <a:gd name="T70" fmla="*/ 743 w 867"/>
                    <a:gd name="T71" fmla="*/ 2446 h 3075"/>
                    <a:gd name="T72" fmla="*/ 526 w 867"/>
                    <a:gd name="T73" fmla="*/ 2523 h 3075"/>
                    <a:gd name="T74" fmla="*/ 627 w 867"/>
                    <a:gd name="T75" fmla="*/ 3042 h 3075"/>
                    <a:gd name="T76" fmla="*/ 592 w 867"/>
                    <a:gd name="T77" fmla="*/ 3075 h 3075"/>
                    <a:gd name="T78" fmla="*/ 91 w 867"/>
                    <a:gd name="T79" fmla="*/ 476 h 3075"/>
                    <a:gd name="T80" fmla="*/ 81 w 867"/>
                    <a:gd name="T81" fmla="*/ 420 h 3075"/>
                    <a:gd name="T82" fmla="*/ 81 w 867"/>
                    <a:gd name="T83" fmla="*/ 420 h 3075"/>
                    <a:gd name="T84" fmla="*/ 0 w 867"/>
                    <a:gd name="T85" fmla="*/ 0 h 30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867" h="3075">
                      <a:moveTo>
                        <a:pt x="653" y="2005"/>
                      </a:moveTo>
                      <a:lnTo>
                        <a:pt x="428" y="2014"/>
                      </a:lnTo>
                      <a:lnTo>
                        <a:pt x="516" y="2465"/>
                      </a:lnTo>
                      <a:lnTo>
                        <a:pt x="733" y="2398"/>
                      </a:lnTo>
                      <a:lnTo>
                        <a:pt x="653" y="2005"/>
                      </a:lnTo>
                      <a:close/>
                      <a:moveTo>
                        <a:pt x="328" y="1506"/>
                      </a:moveTo>
                      <a:lnTo>
                        <a:pt x="416" y="1958"/>
                      </a:lnTo>
                      <a:lnTo>
                        <a:pt x="642" y="1958"/>
                      </a:lnTo>
                      <a:lnTo>
                        <a:pt x="557" y="1544"/>
                      </a:lnTo>
                      <a:lnTo>
                        <a:pt x="328" y="1506"/>
                      </a:lnTo>
                      <a:close/>
                      <a:moveTo>
                        <a:pt x="230" y="1004"/>
                      </a:moveTo>
                      <a:lnTo>
                        <a:pt x="318" y="1449"/>
                      </a:lnTo>
                      <a:lnTo>
                        <a:pt x="548" y="1495"/>
                      </a:lnTo>
                      <a:lnTo>
                        <a:pt x="464" y="1086"/>
                      </a:lnTo>
                      <a:lnTo>
                        <a:pt x="230" y="1004"/>
                      </a:lnTo>
                      <a:close/>
                      <a:moveTo>
                        <a:pt x="131" y="495"/>
                      </a:moveTo>
                      <a:lnTo>
                        <a:pt x="219" y="948"/>
                      </a:lnTo>
                      <a:lnTo>
                        <a:pt x="453" y="1038"/>
                      </a:lnTo>
                      <a:lnTo>
                        <a:pt x="364" y="603"/>
                      </a:lnTo>
                      <a:lnTo>
                        <a:pt x="131" y="495"/>
                      </a:lnTo>
                      <a:close/>
                      <a:moveTo>
                        <a:pt x="0" y="0"/>
                      </a:moveTo>
                      <a:lnTo>
                        <a:pt x="39" y="21"/>
                      </a:lnTo>
                      <a:lnTo>
                        <a:pt x="120" y="439"/>
                      </a:lnTo>
                      <a:lnTo>
                        <a:pt x="355" y="555"/>
                      </a:lnTo>
                      <a:lnTo>
                        <a:pt x="279" y="188"/>
                      </a:lnTo>
                      <a:lnTo>
                        <a:pt x="315" y="205"/>
                      </a:lnTo>
                      <a:lnTo>
                        <a:pt x="389" y="571"/>
                      </a:lnTo>
                      <a:lnTo>
                        <a:pt x="389" y="571"/>
                      </a:lnTo>
                      <a:lnTo>
                        <a:pt x="398" y="611"/>
                      </a:lnTo>
                      <a:lnTo>
                        <a:pt x="581" y="1503"/>
                      </a:lnTo>
                      <a:lnTo>
                        <a:pt x="583" y="1503"/>
                      </a:lnTo>
                      <a:lnTo>
                        <a:pt x="592" y="1550"/>
                      </a:lnTo>
                      <a:lnTo>
                        <a:pt x="592" y="1550"/>
                      </a:lnTo>
                      <a:lnTo>
                        <a:pt x="867" y="2889"/>
                      </a:lnTo>
                      <a:lnTo>
                        <a:pt x="839" y="2911"/>
                      </a:lnTo>
                      <a:lnTo>
                        <a:pt x="743" y="2446"/>
                      </a:lnTo>
                      <a:lnTo>
                        <a:pt x="526" y="2523"/>
                      </a:lnTo>
                      <a:lnTo>
                        <a:pt x="627" y="3042"/>
                      </a:lnTo>
                      <a:lnTo>
                        <a:pt x="592" y="3075"/>
                      </a:lnTo>
                      <a:lnTo>
                        <a:pt x="91" y="476"/>
                      </a:lnTo>
                      <a:lnTo>
                        <a:pt x="81" y="420"/>
                      </a:lnTo>
                      <a:lnTo>
                        <a:pt x="81" y="42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3" name="Freeform 40"/>
                <p:cNvSpPr>
                  <a:spLocks/>
                </p:cNvSpPr>
                <p:nvPr/>
              </p:nvSpPr>
              <p:spPr bwMode="auto">
                <a:xfrm>
                  <a:off x="8755063" y="2124075"/>
                  <a:ext cx="369888" cy="182563"/>
                </a:xfrm>
                <a:custGeom>
                  <a:avLst/>
                  <a:gdLst>
                    <a:gd name="T0" fmla="*/ 0 w 233"/>
                    <a:gd name="T1" fmla="*/ 0 h 115"/>
                    <a:gd name="T2" fmla="*/ 233 w 233"/>
                    <a:gd name="T3" fmla="*/ 108 h 115"/>
                    <a:gd name="T4" fmla="*/ 161 w 233"/>
                    <a:gd name="T5" fmla="*/ 115 h 115"/>
                    <a:gd name="T6" fmla="*/ 9 w 233"/>
                    <a:gd name="T7" fmla="*/ 47 h 115"/>
                    <a:gd name="T8" fmla="*/ 0 w 233"/>
                    <a:gd name="T9" fmla="*/ 0 h 1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33" h="115">
                      <a:moveTo>
                        <a:pt x="0" y="0"/>
                      </a:moveTo>
                      <a:lnTo>
                        <a:pt x="233" y="108"/>
                      </a:lnTo>
                      <a:lnTo>
                        <a:pt x="161" y="115"/>
                      </a:lnTo>
                      <a:lnTo>
                        <a:pt x="9" y="4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>
                    <a:lumMod val="75000"/>
                  </a:scheme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4" name="Freeform 41"/>
                <p:cNvSpPr>
                  <a:spLocks/>
                </p:cNvSpPr>
                <p:nvPr/>
              </p:nvSpPr>
              <p:spPr bwMode="auto">
                <a:xfrm>
                  <a:off x="8912226" y="2932113"/>
                  <a:ext cx="371475" cy="149225"/>
                </a:xfrm>
                <a:custGeom>
                  <a:avLst/>
                  <a:gdLst>
                    <a:gd name="T0" fmla="*/ 0 w 234"/>
                    <a:gd name="T1" fmla="*/ 0 h 94"/>
                    <a:gd name="T2" fmla="*/ 234 w 234"/>
                    <a:gd name="T3" fmla="*/ 82 h 94"/>
                    <a:gd name="T4" fmla="*/ 158 w 234"/>
                    <a:gd name="T5" fmla="*/ 94 h 94"/>
                    <a:gd name="T6" fmla="*/ 10 w 234"/>
                    <a:gd name="T7" fmla="*/ 46 h 94"/>
                    <a:gd name="T8" fmla="*/ 0 w 234"/>
                    <a:gd name="T9" fmla="*/ 0 h 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34" h="94">
                      <a:moveTo>
                        <a:pt x="0" y="0"/>
                      </a:moveTo>
                      <a:lnTo>
                        <a:pt x="234" y="82"/>
                      </a:lnTo>
                      <a:lnTo>
                        <a:pt x="158" y="94"/>
                      </a:lnTo>
                      <a:lnTo>
                        <a:pt x="10" y="4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>
                    <a:lumMod val="75000"/>
                  </a:scheme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5" name="Freeform 42"/>
                <p:cNvSpPr>
                  <a:spLocks/>
                </p:cNvSpPr>
                <p:nvPr/>
              </p:nvSpPr>
              <p:spPr bwMode="auto">
                <a:xfrm>
                  <a:off x="9067801" y="3729038"/>
                  <a:ext cx="368300" cy="69850"/>
                </a:xfrm>
                <a:custGeom>
                  <a:avLst/>
                  <a:gdLst>
                    <a:gd name="T0" fmla="*/ 0 w 232"/>
                    <a:gd name="T1" fmla="*/ 0 h 44"/>
                    <a:gd name="T2" fmla="*/ 232 w 232"/>
                    <a:gd name="T3" fmla="*/ 38 h 44"/>
                    <a:gd name="T4" fmla="*/ 144 w 232"/>
                    <a:gd name="T5" fmla="*/ 44 h 44"/>
                    <a:gd name="T6" fmla="*/ 4 w 232"/>
                    <a:gd name="T7" fmla="*/ 22 h 44"/>
                    <a:gd name="T8" fmla="*/ 0 w 232"/>
                    <a:gd name="T9" fmla="*/ 0 h 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32" h="44">
                      <a:moveTo>
                        <a:pt x="0" y="0"/>
                      </a:moveTo>
                      <a:lnTo>
                        <a:pt x="232" y="38"/>
                      </a:lnTo>
                      <a:lnTo>
                        <a:pt x="144" y="44"/>
                      </a:lnTo>
                      <a:lnTo>
                        <a:pt x="4" y="2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>
                    <a:lumMod val="75000"/>
                  </a:scheme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6" name="Freeform 43"/>
                <p:cNvSpPr>
                  <a:spLocks/>
                </p:cNvSpPr>
                <p:nvPr/>
              </p:nvSpPr>
              <p:spPr bwMode="auto">
                <a:xfrm>
                  <a:off x="9226551" y="4521200"/>
                  <a:ext cx="357188" cy="26988"/>
                </a:xfrm>
                <a:custGeom>
                  <a:avLst/>
                  <a:gdLst>
                    <a:gd name="T0" fmla="*/ 225 w 225"/>
                    <a:gd name="T1" fmla="*/ 0 h 17"/>
                    <a:gd name="T2" fmla="*/ 138 w 225"/>
                    <a:gd name="T3" fmla="*/ 12 h 17"/>
                    <a:gd name="T4" fmla="*/ 1 w 225"/>
                    <a:gd name="T5" fmla="*/ 17 h 17"/>
                    <a:gd name="T6" fmla="*/ 0 w 225"/>
                    <a:gd name="T7" fmla="*/ 9 h 17"/>
                    <a:gd name="T8" fmla="*/ 225 w 225"/>
                    <a:gd name="T9" fmla="*/ 0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5" h="17">
                      <a:moveTo>
                        <a:pt x="225" y="0"/>
                      </a:moveTo>
                      <a:lnTo>
                        <a:pt x="138" y="12"/>
                      </a:lnTo>
                      <a:lnTo>
                        <a:pt x="1" y="17"/>
                      </a:lnTo>
                      <a:lnTo>
                        <a:pt x="0" y="9"/>
                      </a:lnTo>
                      <a:lnTo>
                        <a:pt x="225" y="0"/>
                      </a:lnTo>
                      <a:close/>
                    </a:path>
                  </a:pathLst>
                </a:custGeom>
                <a:solidFill>
                  <a:schemeClr val="bg1">
                    <a:lumMod val="75000"/>
                  </a:scheme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7" name="Freeform 44"/>
                <p:cNvSpPr>
                  <a:spLocks/>
                </p:cNvSpPr>
                <p:nvPr/>
              </p:nvSpPr>
              <p:spPr bwMode="auto">
                <a:xfrm>
                  <a:off x="9358313" y="5145088"/>
                  <a:ext cx="352425" cy="106363"/>
                </a:xfrm>
                <a:custGeom>
                  <a:avLst/>
                  <a:gdLst>
                    <a:gd name="T0" fmla="*/ 222 w 222"/>
                    <a:gd name="T1" fmla="*/ 0 h 67"/>
                    <a:gd name="T2" fmla="*/ 5 w 222"/>
                    <a:gd name="T3" fmla="*/ 67 h 67"/>
                    <a:gd name="T4" fmla="*/ 0 w 222"/>
                    <a:gd name="T5" fmla="*/ 48 h 67"/>
                    <a:gd name="T6" fmla="*/ 131 w 222"/>
                    <a:gd name="T7" fmla="*/ 9 h 67"/>
                    <a:gd name="T8" fmla="*/ 222 w 222"/>
                    <a:gd name="T9" fmla="*/ 0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2" h="67">
                      <a:moveTo>
                        <a:pt x="222" y="0"/>
                      </a:moveTo>
                      <a:lnTo>
                        <a:pt x="5" y="67"/>
                      </a:lnTo>
                      <a:lnTo>
                        <a:pt x="0" y="48"/>
                      </a:lnTo>
                      <a:lnTo>
                        <a:pt x="131" y="9"/>
                      </a:lnTo>
                      <a:lnTo>
                        <a:pt x="222" y="0"/>
                      </a:lnTo>
                      <a:close/>
                    </a:path>
                  </a:pathLst>
                </a:custGeom>
                <a:solidFill>
                  <a:schemeClr val="bg1">
                    <a:lumMod val="75000"/>
                  </a:scheme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</p:grpSp>
        </p:grpSp>
        <p:sp>
          <p:nvSpPr>
            <p:cNvPr id="51" name="TextBox 50"/>
            <p:cNvSpPr txBox="1"/>
            <p:nvPr/>
          </p:nvSpPr>
          <p:spPr>
            <a:xfrm>
              <a:off x="2593298" y="714318"/>
              <a:ext cx="4392118" cy="9449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solidFill>
                    <a:schemeClr val="bg1"/>
                  </a:solidFill>
                </a:rPr>
                <a:t>Imported Data into MS SQL Server</a:t>
              </a:r>
              <a:endParaRPr 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2593298" y="1789186"/>
              <a:ext cx="4392118" cy="8749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dirty="0" smtClean="0">
                  <a:solidFill>
                    <a:schemeClr val="bg1"/>
                  </a:solidFill>
                </a:rPr>
                <a:t>Merged Data with Meta-Data Tables</a:t>
              </a:r>
              <a:endParaRPr lang="en-US" sz="2200" dirty="0">
                <a:solidFill>
                  <a:schemeClr val="bg1"/>
                </a:solidFill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2578307" y="2707146"/>
              <a:ext cx="4582777" cy="9099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300" dirty="0" smtClean="0">
                  <a:solidFill>
                    <a:schemeClr val="bg1"/>
                  </a:solidFill>
                </a:rPr>
                <a:t>Removed Columns which were not required</a:t>
              </a:r>
              <a:endParaRPr lang="en-US" sz="2300" dirty="0">
                <a:solidFill>
                  <a:schemeClr val="bg1"/>
                </a:solidFill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2578307" y="3930461"/>
              <a:ext cx="4582777" cy="5249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solidFill>
                    <a:schemeClr val="bg1"/>
                  </a:solidFill>
                </a:rPr>
                <a:t>Saved data in .csv Format</a:t>
              </a:r>
              <a:endParaRPr 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2578307" y="5022137"/>
              <a:ext cx="4582777" cy="5249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solidFill>
                    <a:schemeClr val="bg1"/>
                  </a:solidFill>
                </a:rPr>
                <a:t>Imported the Dataset into R</a:t>
              </a:r>
              <a:endParaRPr 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7375161" y="759526"/>
              <a:ext cx="561122" cy="523220"/>
            </a:xfrm>
            <a:prstGeom prst="rect">
              <a:avLst/>
            </a:prstGeom>
            <a:noFill/>
            <a:scene3d>
              <a:camera prst="isometricOffAxis1Right">
                <a:rot lat="1200000" lon="19800000" rev="0"/>
              </a:camera>
              <a:lightRig rig="threePt" dir="t"/>
            </a:scene3d>
            <a:sp3d/>
          </p:spPr>
          <p:txBody>
            <a:bodyPr wrap="square" rtlCol="0">
              <a:spAutoFit/>
            </a:bodyPr>
            <a:lstStyle/>
            <a:p>
              <a:r>
                <a:rPr lang="en-US" sz="2400" b="1" dirty="0" smtClean="0">
                  <a:solidFill>
                    <a:schemeClr val="bg1"/>
                  </a:solidFill>
                </a:rPr>
                <a:t>01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7348658" y="1846203"/>
              <a:ext cx="561122" cy="523220"/>
            </a:xfrm>
            <a:prstGeom prst="rect">
              <a:avLst/>
            </a:prstGeom>
            <a:noFill/>
            <a:scene3d>
              <a:camera prst="isometricOffAxis1Right">
                <a:rot lat="1200000" lon="19800000" rev="0"/>
              </a:camera>
              <a:lightRig rig="threePt" dir="t"/>
            </a:scene3d>
            <a:sp3d/>
          </p:spPr>
          <p:txBody>
            <a:bodyPr wrap="square" rtlCol="0">
              <a:spAutoFit/>
            </a:bodyPr>
            <a:lstStyle/>
            <a:p>
              <a:r>
                <a:rPr lang="en-US" sz="2400" b="1" dirty="0" smtClean="0">
                  <a:solidFill>
                    <a:schemeClr val="bg1"/>
                  </a:solidFill>
                </a:rPr>
                <a:t>02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7348659" y="2879878"/>
              <a:ext cx="561122" cy="523220"/>
            </a:xfrm>
            <a:prstGeom prst="rect">
              <a:avLst/>
            </a:prstGeom>
            <a:noFill/>
            <a:scene3d>
              <a:camera prst="isometricOffAxis1Right">
                <a:rot lat="1200000" lon="19800000" rev="0"/>
              </a:camera>
              <a:lightRig rig="threePt" dir="t"/>
            </a:scene3d>
            <a:sp3d/>
          </p:spPr>
          <p:txBody>
            <a:bodyPr wrap="square" rtlCol="0">
              <a:spAutoFit/>
            </a:bodyPr>
            <a:lstStyle/>
            <a:p>
              <a:r>
                <a:rPr lang="en-US" sz="2400" b="1" dirty="0" smtClean="0">
                  <a:solidFill>
                    <a:schemeClr val="bg1"/>
                  </a:solidFill>
                </a:rPr>
                <a:t>03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7328779" y="3993051"/>
              <a:ext cx="561122" cy="523220"/>
            </a:xfrm>
            <a:prstGeom prst="rect">
              <a:avLst/>
            </a:prstGeom>
            <a:noFill/>
            <a:scene3d>
              <a:camera prst="isometricOffAxis1Right">
                <a:rot lat="21594000" lon="2040000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2400" b="1" dirty="0" smtClean="0">
                  <a:solidFill>
                    <a:schemeClr val="bg1"/>
                  </a:solidFill>
                </a:rPr>
                <a:t>04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7323328" y="5145973"/>
              <a:ext cx="561122" cy="523221"/>
            </a:xfrm>
            <a:prstGeom prst="rect">
              <a:avLst/>
            </a:prstGeom>
            <a:noFill/>
            <a:scene3d>
              <a:camera prst="isometricOffAxis1Right">
                <a:rot lat="1200000" lon="2400000" rev="0"/>
              </a:camera>
              <a:lightRig rig="threePt" dir="t"/>
            </a:scene3d>
            <a:sp3d/>
          </p:spPr>
          <p:txBody>
            <a:bodyPr wrap="square" rtlCol="0">
              <a:spAutoFit/>
            </a:bodyPr>
            <a:lstStyle/>
            <a:p>
              <a:r>
                <a:rPr lang="en-US" sz="2400" b="1" dirty="0" smtClean="0">
                  <a:solidFill>
                    <a:schemeClr val="bg1"/>
                  </a:solidFill>
                </a:rPr>
                <a:t>05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63" name="Title 1"/>
          <p:cNvSpPr>
            <a:spLocks noGrp="1"/>
          </p:cNvSpPr>
          <p:nvPr>
            <p:ph type="title"/>
          </p:nvPr>
        </p:nvSpPr>
        <p:spPr>
          <a:xfrm>
            <a:off x="1117158" y="704042"/>
            <a:ext cx="10058400" cy="807078"/>
          </a:xfrm>
        </p:spPr>
        <p:txBody>
          <a:bodyPr>
            <a:normAutofit fontScale="90000"/>
          </a:bodyPr>
          <a:lstStyle/>
          <a:p>
            <a:r>
              <a:rPr lang="en-US" sz="7200" dirty="0" smtClean="0"/>
              <a:t>Importing Dataset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1922757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itle 1"/>
          <p:cNvSpPr>
            <a:spLocks noGrp="1"/>
          </p:cNvSpPr>
          <p:nvPr>
            <p:ph type="title"/>
          </p:nvPr>
        </p:nvSpPr>
        <p:spPr>
          <a:xfrm>
            <a:off x="1117158" y="704042"/>
            <a:ext cx="10058400" cy="807078"/>
          </a:xfrm>
        </p:spPr>
        <p:txBody>
          <a:bodyPr>
            <a:normAutofit fontScale="90000"/>
          </a:bodyPr>
          <a:lstStyle/>
          <a:p>
            <a:r>
              <a:rPr lang="en-US" sz="7200" dirty="0" smtClean="0"/>
              <a:t>Figures From the Dataset</a:t>
            </a:r>
            <a:endParaRPr lang="en-US" sz="7200" dirty="0"/>
          </a:p>
        </p:txBody>
      </p:sp>
      <p:grpSp>
        <p:nvGrpSpPr>
          <p:cNvPr id="43" name="Group 42"/>
          <p:cNvGrpSpPr/>
          <p:nvPr/>
        </p:nvGrpSpPr>
        <p:grpSpPr>
          <a:xfrm>
            <a:off x="1117158" y="2079668"/>
            <a:ext cx="9895399" cy="1121796"/>
            <a:chOff x="4113734" y="1462930"/>
            <a:chExt cx="9897976" cy="1122088"/>
          </a:xfrm>
        </p:grpSpPr>
        <p:sp>
          <p:nvSpPr>
            <p:cNvPr id="44" name="Rectangle 43"/>
            <p:cNvSpPr/>
            <p:nvPr/>
          </p:nvSpPr>
          <p:spPr>
            <a:xfrm>
              <a:off x="4690885" y="1471730"/>
              <a:ext cx="9320825" cy="1104489"/>
            </a:xfrm>
            <a:prstGeom prst="rect">
              <a:avLst/>
            </a:prstGeom>
            <a:gradFill>
              <a:gsLst>
                <a:gs pos="70000">
                  <a:schemeClr val="bg1">
                    <a:lumMod val="75000"/>
                    <a:alpha val="31000"/>
                  </a:schemeClr>
                </a:gs>
                <a:gs pos="5000">
                  <a:schemeClr val="bg1">
                    <a:lumMod val="7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5466517" y="1708602"/>
              <a:ext cx="8525310" cy="58492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3200" dirty="0" smtClean="0"/>
                <a:t>There were total of 2,631,171 Death </a:t>
              </a:r>
              <a:r>
                <a:rPr lang="en-US" sz="3200" dirty="0"/>
                <a:t>C</a:t>
              </a:r>
              <a:r>
                <a:rPr lang="en-US" sz="3200" dirty="0" smtClean="0"/>
                <a:t>ases in 2014</a:t>
              </a:r>
              <a:endParaRPr lang="en-US" sz="3200" dirty="0"/>
            </a:p>
          </p:txBody>
        </p:sp>
        <p:sp>
          <p:nvSpPr>
            <p:cNvPr id="46" name="Oval 45"/>
            <p:cNvSpPr>
              <a:spLocks noChangeAspect="1"/>
            </p:cNvSpPr>
            <p:nvPr/>
          </p:nvSpPr>
          <p:spPr>
            <a:xfrm>
              <a:off x="4113734" y="1462930"/>
              <a:ext cx="1122088" cy="1122088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50000"/>
                  </a:schemeClr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/>
                </a:gs>
              </a:gsLst>
              <a:lin ang="18900000" scaled="1"/>
              <a:tileRect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71981" tIns="91416" rIns="71981" bIns="91416" numCol="1" anchor="ctr" anchorCtr="1" compatLnSpc="1">
              <a:prstTxWarp prst="textNoShape">
                <a:avLst/>
              </a:prstTxWarp>
            </a:bodyPr>
            <a:lstStyle/>
            <a:p>
              <a:r>
                <a:rPr lang="en-US" sz="3600" kern="0" dirty="0">
                  <a:solidFill>
                    <a:schemeClr val="bg1"/>
                  </a:solidFill>
                  <a:latin typeface="Calibri" charset="0"/>
                  <a:ea typeface="Calibri" charset="0"/>
                  <a:cs typeface="Calibri" charset="0"/>
                </a:rPr>
                <a:t>1</a:t>
              </a:r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1117158" y="3469234"/>
            <a:ext cx="9998765" cy="1121796"/>
            <a:chOff x="4113734" y="1462930"/>
            <a:chExt cx="10001369" cy="1122088"/>
          </a:xfrm>
        </p:grpSpPr>
        <p:sp>
          <p:nvSpPr>
            <p:cNvPr id="48" name="Rectangle 47"/>
            <p:cNvSpPr/>
            <p:nvPr/>
          </p:nvSpPr>
          <p:spPr>
            <a:xfrm>
              <a:off x="4690885" y="1471730"/>
              <a:ext cx="9320825" cy="1104489"/>
            </a:xfrm>
            <a:prstGeom prst="rect">
              <a:avLst/>
            </a:prstGeom>
            <a:gradFill>
              <a:gsLst>
                <a:gs pos="70000">
                  <a:schemeClr val="bg1">
                    <a:lumMod val="75000"/>
                    <a:alpha val="31000"/>
                  </a:schemeClr>
                </a:gs>
                <a:gs pos="5000">
                  <a:schemeClr val="bg1">
                    <a:lumMod val="7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5426750" y="1502083"/>
              <a:ext cx="8688353" cy="10774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3200" dirty="0" smtClean="0"/>
                <a:t>No. of Female Death </a:t>
              </a:r>
              <a:r>
                <a:rPr lang="en-US" sz="3200" dirty="0"/>
                <a:t>C</a:t>
              </a:r>
              <a:r>
                <a:rPr lang="en-US" sz="3200" dirty="0" smtClean="0"/>
                <a:t>ases were 1,299,710 and No. of Male Death Cases were 1,331,461</a:t>
              </a:r>
              <a:endParaRPr lang="en-US" sz="3200" dirty="0"/>
            </a:p>
          </p:txBody>
        </p:sp>
        <p:sp>
          <p:nvSpPr>
            <p:cNvPr id="50" name="Oval 49"/>
            <p:cNvSpPr>
              <a:spLocks noChangeAspect="1"/>
            </p:cNvSpPr>
            <p:nvPr/>
          </p:nvSpPr>
          <p:spPr>
            <a:xfrm>
              <a:off x="4113734" y="1462930"/>
              <a:ext cx="1122088" cy="1122088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50000"/>
                  </a:schemeClr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/>
                </a:gs>
              </a:gsLst>
              <a:lin ang="18900000" scaled="1"/>
              <a:tileRect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71981" tIns="91416" rIns="71981" bIns="91416" numCol="1" anchor="ctr" anchorCtr="1" compatLnSpc="1">
              <a:prstTxWarp prst="textNoShape">
                <a:avLst/>
              </a:prstTxWarp>
            </a:bodyPr>
            <a:lstStyle/>
            <a:p>
              <a:r>
                <a:rPr lang="en-US" sz="3600" kern="0" dirty="0" smtClean="0">
                  <a:solidFill>
                    <a:schemeClr val="bg1"/>
                  </a:solidFill>
                  <a:latin typeface="Calibri" charset="0"/>
                  <a:ea typeface="Calibri" charset="0"/>
                  <a:cs typeface="Calibri" charset="0"/>
                </a:rPr>
                <a:t>2</a:t>
              </a:r>
              <a:endParaRPr lang="en-US" sz="3600" kern="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endParaRPr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1117158" y="4858800"/>
            <a:ext cx="9998765" cy="1121796"/>
            <a:chOff x="4113734" y="1462930"/>
            <a:chExt cx="10001369" cy="1122088"/>
          </a:xfrm>
        </p:grpSpPr>
        <p:sp>
          <p:nvSpPr>
            <p:cNvPr id="64" name="Rectangle 63"/>
            <p:cNvSpPr/>
            <p:nvPr/>
          </p:nvSpPr>
          <p:spPr>
            <a:xfrm>
              <a:off x="4690885" y="1471730"/>
              <a:ext cx="9320825" cy="1104489"/>
            </a:xfrm>
            <a:prstGeom prst="rect">
              <a:avLst/>
            </a:prstGeom>
            <a:gradFill>
              <a:gsLst>
                <a:gs pos="70000">
                  <a:schemeClr val="bg1">
                    <a:lumMod val="75000"/>
                    <a:alpha val="31000"/>
                  </a:schemeClr>
                </a:gs>
                <a:gs pos="5000">
                  <a:schemeClr val="bg1">
                    <a:lumMod val="7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/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5426750" y="1502084"/>
              <a:ext cx="8688353" cy="107749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3200" dirty="0" smtClean="0"/>
                <a:t>Most Cause of Death were Natural, Suicidal and Accidental</a:t>
              </a:r>
              <a:endParaRPr lang="en-US" sz="3200" dirty="0"/>
            </a:p>
          </p:txBody>
        </p:sp>
        <p:sp>
          <p:nvSpPr>
            <p:cNvPr id="66" name="Oval 65"/>
            <p:cNvSpPr>
              <a:spLocks noChangeAspect="1"/>
            </p:cNvSpPr>
            <p:nvPr/>
          </p:nvSpPr>
          <p:spPr>
            <a:xfrm>
              <a:off x="4113734" y="1462930"/>
              <a:ext cx="1122088" cy="1122088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50000"/>
                  </a:schemeClr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/>
                </a:gs>
              </a:gsLst>
              <a:lin ang="18900000" scaled="1"/>
              <a:tileRect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71981" tIns="91416" rIns="71981" bIns="91416" numCol="1" anchor="ctr" anchorCtr="1" compatLnSpc="1">
              <a:prstTxWarp prst="textNoShape">
                <a:avLst/>
              </a:prstTxWarp>
            </a:bodyPr>
            <a:lstStyle/>
            <a:p>
              <a:r>
                <a:rPr lang="en-US" sz="3600" kern="0" dirty="0">
                  <a:solidFill>
                    <a:schemeClr val="bg1"/>
                  </a:solidFill>
                  <a:latin typeface="Calibri" charset="0"/>
                  <a:ea typeface="Calibri" charset="0"/>
                  <a:cs typeface="Calibri" charset="0"/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29707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69430" y="1249974"/>
            <a:ext cx="10448144" cy="8036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59568" y="104931"/>
            <a:ext cx="1100278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 smtClean="0">
                <a:latin typeface="+mj-lt"/>
              </a:rPr>
              <a:t>Distribution of Manner of Deaths with Total Death in United States</a:t>
            </a:r>
            <a:endParaRPr lang="en-US" sz="3000" b="1" dirty="0">
              <a:latin typeface="+mj-lt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t="5997"/>
          <a:stretch/>
        </p:blipFill>
        <p:spPr>
          <a:xfrm>
            <a:off x="1222415" y="899410"/>
            <a:ext cx="9877085" cy="5138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334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69430" y="1249974"/>
            <a:ext cx="10448144" cy="8036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59568" y="104931"/>
            <a:ext cx="1100278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 smtClean="0">
                <a:latin typeface="+mj-lt"/>
              </a:rPr>
              <a:t>Distribution of Place of Injury with Total Death in United States</a:t>
            </a:r>
            <a:endParaRPr lang="en-US" sz="3000" b="1" dirty="0">
              <a:latin typeface="+mj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5492"/>
          <a:stretch/>
        </p:blipFill>
        <p:spPr>
          <a:xfrm>
            <a:off x="0" y="1049313"/>
            <a:ext cx="12192000" cy="4798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463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79" y="2038662"/>
            <a:ext cx="10535087" cy="1663908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Suicide Cases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2254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1248</TotalTime>
  <Words>925</Words>
  <Application>Microsoft Macintosh PowerPoint</Application>
  <PresentationFormat>Widescreen</PresentationFormat>
  <Paragraphs>286</Paragraphs>
  <Slides>39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3" baseType="lpstr">
      <vt:lpstr>Arial</vt:lpstr>
      <vt:lpstr>Calibri</vt:lpstr>
      <vt:lpstr>Calibri Light</vt:lpstr>
      <vt:lpstr>Retrospect</vt:lpstr>
      <vt:lpstr>Death Records in  United States of America</vt:lpstr>
      <vt:lpstr>About Dataset</vt:lpstr>
      <vt:lpstr>About Dataset</vt:lpstr>
      <vt:lpstr>About Dataset</vt:lpstr>
      <vt:lpstr>Importing Dataset</vt:lpstr>
      <vt:lpstr>Figures From the Dataset</vt:lpstr>
      <vt:lpstr>PowerPoint Presentation</vt:lpstr>
      <vt:lpstr>PowerPoint Presentation</vt:lpstr>
      <vt:lpstr>Suicide Cases</vt:lpstr>
      <vt:lpstr>PowerPoint Presentation</vt:lpstr>
      <vt:lpstr>Facts and Figures from Data</vt:lpstr>
      <vt:lpstr>PowerPoint Presentation</vt:lpstr>
      <vt:lpstr>Facts and Figures from Data</vt:lpstr>
      <vt:lpstr>PowerPoint Presentation</vt:lpstr>
      <vt:lpstr>PowerPoint Presentation</vt:lpstr>
      <vt:lpstr>Facts and Figures from Data</vt:lpstr>
      <vt:lpstr>Accidental Cases</vt:lpstr>
      <vt:lpstr>PowerPoint Presentation</vt:lpstr>
      <vt:lpstr>Facts and Figures from Data</vt:lpstr>
      <vt:lpstr>PowerPoint Presentation</vt:lpstr>
      <vt:lpstr>Facts and Figures from Data</vt:lpstr>
      <vt:lpstr>PowerPoint Presentation</vt:lpstr>
      <vt:lpstr>Facts and Figures from Data</vt:lpstr>
      <vt:lpstr>Strokes Cases</vt:lpstr>
      <vt:lpstr>PowerPoint Presentation</vt:lpstr>
      <vt:lpstr>Facts and Figures from Data</vt:lpstr>
      <vt:lpstr>PowerPoint Presentation</vt:lpstr>
      <vt:lpstr>Facts and Figures from Data</vt:lpstr>
      <vt:lpstr>PowerPoint Presentation</vt:lpstr>
      <vt:lpstr>Facts and Figures from Data</vt:lpstr>
      <vt:lpstr>HIV/AIDS Cases</vt:lpstr>
      <vt:lpstr>PowerPoint Presentation</vt:lpstr>
      <vt:lpstr>Facts and Figures from Data</vt:lpstr>
      <vt:lpstr>PowerPoint Presentation</vt:lpstr>
      <vt:lpstr>Facts and Figures from Data</vt:lpstr>
      <vt:lpstr>Systematic Sampling</vt:lpstr>
      <vt:lpstr>Stratified Sampling</vt:lpstr>
      <vt:lpstr>Central Limit Theorem</vt:lpstr>
      <vt:lpstr>Thank You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Death Ratio in United States of America</dc:title>
  <dc:creator>Microsoft Office User</dc:creator>
  <cp:lastModifiedBy>Microsoft Office User</cp:lastModifiedBy>
  <cp:revision>71</cp:revision>
  <dcterms:created xsi:type="dcterms:W3CDTF">2016-04-24T22:05:52Z</dcterms:created>
  <dcterms:modified xsi:type="dcterms:W3CDTF">2016-04-25T21:16:51Z</dcterms:modified>
</cp:coreProperties>
</file>